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7"/>
  </p:notesMasterIdLst>
  <p:sldIdLst>
    <p:sldId id="256" r:id="rId2"/>
    <p:sldId id="257" r:id="rId3"/>
    <p:sldId id="261" r:id="rId4"/>
    <p:sldId id="272" r:id="rId5"/>
    <p:sldId id="259" r:id="rId6"/>
    <p:sldId id="262" r:id="rId7"/>
    <p:sldId id="263" r:id="rId8"/>
    <p:sldId id="264" r:id="rId9"/>
    <p:sldId id="268" r:id="rId10"/>
    <p:sldId id="265" r:id="rId11"/>
    <p:sldId id="266" r:id="rId12"/>
    <p:sldId id="267"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6B9CAF-81DB-47C3-AF13-F5D143AEFB78}" type="datetimeFigureOut">
              <a:rPr lang="zh-TW" altLang="en-US" smtClean="0"/>
              <a:t>2014/12/16</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DEA6BB-479D-48F7-80E8-EF36DF03E00A}" type="slidenum">
              <a:rPr lang="zh-TW" altLang="en-US" smtClean="0"/>
              <a:t>‹#›</a:t>
            </a:fld>
            <a:endParaRPr lang="zh-TW" altLang="en-US"/>
          </a:p>
        </p:txBody>
      </p:sp>
    </p:spTree>
    <p:extLst>
      <p:ext uri="{BB962C8B-B14F-4D97-AF65-F5344CB8AC3E}">
        <p14:creationId xmlns:p14="http://schemas.microsoft.com/office/powerpoint/2010/main" val="4098585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1</a:t>
            </a:fld>
            <a:endParaRPr lang="zh-TW" altLang="en-US"/>
          </a:p>
        </p:txBody>
      </p:sp>
    </p:spTree>
    <p:extLst>
      <p:ext uri="{BB962C8B-B14F-4D97-AF65-F5344CB8AC3E}">
        <p14:creationId xmlns:p14="http://schemas.microsoft.com/office/powerpoint/2010/main" val="1420304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10</a:t>
            </a:fld>
            <a:endParaRPr lang="zh-TW" altLang="en-US"/>
          </a:p>
        </p:txBody>
      </p:sp>
    </p:spTree>
    <p:extLst>
      <p:ext uri="{BB962C8B-B14F-4D97-AF65-F5344CB8AC3E}">
        <p14:creationId xmlns:p14="http://schemas.microsoft.com/office/powerpoint/2010/main" val="2621933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11</a:t>
            </a:fld>
            <a:endParaRPr lang="zh-TW" altLang="en-US"/>
          </a:p>
        </p:txBody>
      </p:sp>
    </p:spTree>
    <p:extLst>
      <p:ext uri="{BB962C8B-B14F-4D97-AF65-F5344CB8AC3E}">
        <p14:creationId xmlns:p14="http://schemas.microsoft.com/office/powerpoint/2010/main" val="42803430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12</a:t>
            </a:fld>
            <a:endParaRPr lang="zh-TW" altLang="en-US"/>
          </a:p>
        </p:txBody>
      </p:sp>
    </p:spTree>
    <p:extLst>
      <p:ext uri="{BB962C8B-B14F-4D97-AF65-F5344CB8AC3E}">
        <p14:creationId xmlns:p14="http://schemas.microsoft.com/office/powerpoint/2010/main" val="3970299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2</a:t>
            </a:fld>
            <a:endParaRPr lang="zh-TW" altLang="en-US"/>
          </a:p>
        </p:txBody>
      </p:sp>
    </p:spTree>
    <p:extLst>
      <p:ext uri="{BB962C8B-B14F-4D97-AF65-F5344CB8AC3E}">
        <p14:creationId xmlns:p14="http://schemas.microsoft.com/office/powerpoint/2010/main" val="72842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3</a:t>
            </a:fld>
            <a:endParaRPr lang="zh-TW" altLang="en-US"/>
          </a:p>
        </p:txBody>
      </p:sp>
    </p:spTree>
    <p:extLst>
      <p:ext uri="{BB962C8B-B14F-4D97-AF65-F5344CB8AC3E}">
        <p14:creationId xmlns:p14="http://schemas.microsoft.com/office/powerpoint/2010/main" val="710752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4</a:t>
            </a:fld>
            <a:endParaRPr lang="zh-TW" altLang="en-US"/>
          </a:p>
        </p:txBody>
      </p:sp>
    </p:spTree>
    <p:extLst>
      <p:ext uri="{BB962C8B-B14F-4D97-AF65-F5344CB8AC3E}">
        <p14:creationId xmlns:p14="http://schemas.microsoft.com/office/powerpoint/2010/main" val="776151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5</a:t>
            </a:fld>
            <a:endParaRPr lang="zh-TW" altLang="en-US"/>
          </a:p>
        </p:txBody>
      </p:sp>
    </p:spTree>
    <p:extLst>
      <p:ext uri="{BB962C8B-B14F-4D97-AF65-F5344CB8AC3E}">
        <p14:creationId xmlns:p14="http://schemas.microsoft.com/office/powerpoint/2010/main" val="3156402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6</a:t>
            </a:fld>
            <a:endParaRPr lang="zh-TW" altLang="en-US"/>
          </a:p>
        </p:txBody>
      </p:sp>
    </p:spTree>
    <p:extLst>
      <p:ext uri="{BB962C8B-B14F-4D97-AF65-F5344CB8AC3E}">
        <p14:creationId xmlns:p14="http://schemas.microsoft.com/office/powerpoint/2010/main" val="927484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7</a:t>
            </a:fld>
            <a:endParaRPr lang="zh-TW" altLang="en-US"/>
          </a:p>
        </p:txBody>
      </p:sp>
    </p:spTree>
    <p:extLst>
      <p:ext uri="{BB962C8B-B14F-4D97-AF65-F5344CB8AC3E}">
        <p14:creationId xmlns:p14="http://schemas.microsoft.com/office/powerpoint/2010/main" val="1290440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8</a:t>
            </a:fld>
            <a:endParaRPr lang="zh-TW" altLang="en-US"/>
          </a:p>
        </p:txBody>
      </p:sp>
    </p:spTree>
    <p:extLst>
      <p:ext uri="{BB962C8B-B14F-4D97-AF65-F5344CB8AC3E}">
        <p14:creationId xmlns:p14="http://schemas.microsoft.com/office/powerpoint/2010/main" val="2208039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8DEA6BB-479D-48F7-80E8-EF36DF03E00A}" type="slidenum">
              <a:rPr lang="zh-TW" altLang="en-US" smtClean="0"/>
              <a:t>9</a:t>
            </a:fld>
            <a:endParaRPr lang="zh-TW" altLang="en-US"/>
          </a:p>
        </p:txBody>
      </p:sp>
    </p:spTree>
    <p:extLst>
      <p:ext uri="{BB962C8B-B14F-4D97-AF65-F5344CB8AC3E}">
        <p14:creationId xmlns:p14="http://schemas.microsoft.com/office/powerpoint/2010/main" val="310058993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90A72DB6-FBFD-4329-A1B7-022F032DAD78}" type="datetime1">
              <a:rPr lang="en-US" altLang="zh-TW" smtClean="0"/>
              <a:t>12/16/2014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300FD5AA-42AD-4BEE-A4D9-1E22A32E1A5E}" type="datetime1">
              <a:rPr lang="en-US" altLang="zh-TW" smtClean="0"/>
              <a:t>12/16/2014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678B98F-3134-46D8-89E3-9C456C7EF639}" type="datetime1">
              <a:rPr lang="en-US" altLang="zh-TW" smtClean="0"/>
              <a:t>12/16/2014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350EB83D-055C-401B-8C00-A9D3881AFDB0}" type="datetime1">
              <a:rPr lang="en-US" altLang="zh-TW" smtClean="0"/>
              <a:t>12/16/2014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a:xfrm>
            <a:off x="8593667" y="6272784"/>
            <a:ext cx="2644309" cy="365125"/>
          </a:xfrm>
        </p:spPr>
        <p:txBody>
          <a:bodyPr/>
          <a:lstStyle/>
          <a:p>
            <a:fld id="{AEDFEE05-E04C-4500-B99D-58D42600E17C}" type="datetime1">
              <a:rPr lang="en-US" altLang="zh-TW" smtClean="0"/>
              <a:t>12/16/2014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567357DF-B015-42A7-B13C-DF31DBC3893A}" type="datetime1">
              <a:rPr lang="en-US" altLang="zh-TW" smtClean="0"/>
              <a:t>12/16/2014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51969132-33F0-405B-A581-F785F77227C3}" type="datetime1">
              <a:rPr lang="en-US" altLang="zh-TW" smtClean="0"/>
              <a:t>12/16/2014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FAFE9129-E2E0-49ED-B79D-A95ECF05CEF3}" type="datetime1">
              <a:rPr lang="en-US" altLang="zh-TW" smtClean="0"/>
              <a:t>12/16/2014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14860-213F-4EA7-BE55-20F5C7F9CEB0}" type="datetime1">
              <a:rPr lang="en-US" altLang="zh-TW" smtClean="0"/>
              <a:t>12/16/2014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smtClean="0"/>
              <a:t>按一下以編輯母片標題樣式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D5B0EF18-80F7-4D15-B63C-A090A29B24F1}" type="datetime1">
              <a:rPr lang="en-US" altLang="zh-TW" smtClean="0"/>
              <a:t>12/16/2014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C04E2B84-5B2E-4C37-925B-3D0E45E7BAA7}" type="datetime1">
              <a:rPr lang="en-US" altLang="zh-TW" smtClean="0"/>
              <a:t>12/16/2014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8FD683D-C998-4238-A423-D825657810B7}" type="datetime1">
              <a:rPr lang="en-US" altLang="zh-TW" smtClean="0"/>
              <a:t>12/16/2014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1.bin"/><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pPr algn="ctr"/>
            <a:r>
              <a:rPr lang="en-US" altLang="zh-TW" sz="6500" b="1" dirty="0">
                <a:latin typeface="Cambria Math" panose="02040503050406030204" pitchFamily="18" charset="0"/>
              </a:rPr>
              <a:t>Modeling the Risks </a:t>
            </a:r>
            <a:r>
              <a:rPr lang="en-US" altLang="zh-TW" sz="6500" b="1" dirty="0" smtClean="0">
                <a:latin typeface="Cambria Math" panose="02040503050406030204" pitchFamily="18" charset="0"/>
              </a:rPr>
              <a:t/>
            </a:r>
            <a:br>
              <a:rPr lang="en-US" altLang="zh-TW" sz="6500" b="1" dirty="0" smtClean="0">
                <a:latin typeface="Cambria Math" panose="02040503050406030204" pitchFamily="18" charset="0"/>
              </a:rPr>
            </a:br>
            <a:r>
              <a:rPr lang="en-US" altLang="zh-TW" sz="6500" b="1" dirty="0" smtClean="0">
                <a:latin typeface="Cambria Math" panose="02040503050406030204" pitchFamily="18" charset="0"/>
              </a:rPr>
              <a:t>for </a:t>
            </a:r>
            <a:r>
              <a:rPr lang="en-US" altLang="zh-TW" sz="6500" b="1" dirty="0">
                <a:latin typeface="Cambria Math" panose="02040503050406030204" pitchFamily="18" charset="0"/>
              </a:rPr>
              <a:t>HECM Program</a:t>
            </a:r>
            <a:endParaRPr lang="zh-TW" altLang="en-US" sz="6500" b="1" dirty="0">
              <a:latin typeface="Cambria Math" panose="02040503050406030204" pitchFamily="18" charset="0"/>
            </a:endParaRPr>
          </a:p>
        </p:txBody>
      </p:sp>
      <p:sp>
        <p:nvSpPr>
          <p:cNvPr id="3" name="副標題 2"/>
          <p:cNvSpPr>
            <a:spLocks noGrp="1"/>
          </p:cNvSpPr>
          <p:nvPr>
            <p:ph type="subTitle" idx="1"/>
          </p:nvPr>
        </p:nvSpPr>
        <p:spPr/>
        <p:txBody>
          <a:bodyPr/>
          <a:lstStyle/>
          <a:p>
            <a:r>
              <a:rPr lang="zh-TW" altLang="en-US" dirty="0">
                <a:latin typeface="+mn-ea"/>
              </a:rPr>
              <a:t>原文作者</a:t>
            </a:r>
            <a:r>
              <a:rPr lang="en-US" altLang="zh-TW" dirty="0">
                <a:latin typeface="+mn-ea"/>
              </a:rPr>
              <a:t>:</a:t>
            </a:r>
            <a:r>
              <a:rPr lang="en-US" altLang="zh-TW" dirty="0">
                <a:latin typeface="Times New Roman" panose="02020603050405020304" pitchFamily="18" charset="0"/>
                <a:cs typeface="Times New Roman" panose="02020603050405020304" pitchFamily="18" charset="0"/>
              </a:rPr>
              <a:t>Sharon S. </a:t>
            </a:r>
            <a:r>
              <a:rPr lang="en-US" altLang="zh-TW" dirty="0" smtClean="0">
                <a:latin typeface="Times New Roman" panose="02020603050405020304" pitchFamily="18" charset="0"/>
                <a:cs typeface="Times New Roman" panose="02020603050405020304" pitchFamily="18" charset="0"/>
              </a:rPr>
              <a:t>Yang, 2011</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647654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6000" b="1" dirty="0" smtClean="0">
                <a:latin typeface="Cambria Math" panose="02040503050406030204" pitchFamily="18" charset="0"/>
                <a:ea typeface="Cambria Math" panose="02040503050406030204" pitchFamily="18" charset="0"/>
              </a:rPr>
              <a:t>Modeling Longevity risk</a:t>
            </a:r>
            <a:endParaRPr lang="zh-TW" altLang="en-US" sz="6000" b="1" dirty="0">
              <a:latin typeface="Cambria Math" panose="02040503050406030204" pitchFamily="18" charset="0"/>
            </a:endParaRPr>
          </a:p>
        </p:txBody>
      </p:sp>
      <p:sp>
        <p:nvSpPr>
          <p:cNvPr id="3" name="內容版面配置區 2"/>
          <p:cNvSpPr>
            <a:spLocks noGrp="1"/>
          </p:cNvSpPr>
          <p:nvPr>
            <p:ph idx="1"/>
          </p:nvPr>
        </p:nvSpPr>
        <p:spPr/>
        <p:txBody>
          <a:bodyPr/>
          <a:lstStyle/>
          <a:p>
            <a:r>
              <a:rPr lang="en-US" altLang="zh-TW" dirty="0" smtClean="0">
                <a:latin typeface="Times New Roman" panose="02020603050405020304" pitchFamily="18" charset="0"/>
                <a:cs typeface="Times New Roman" panose="02020603050405020304" pitchFamily="18" charset="0"/>
              </a:rPr>
              <a:t>To </a:t>
            </a:r>
            <a:r>
              <a:rPr lang="en-US" altLang="zh-TW" dirty="0">
                <a:latin typeface="Times New Roman" panose="02020603050405020304" pitchFamily="18" charset="0"/>
                <a:cs typeface="Times New Roman" panose="02020603050405020304" pitchFamily="18" charset="0"/>
              </a:rPr>
              <a:t>examine the effect of longevity risk for reverse mortgages, we need </a:t>
            </a:r>
            <a:r>
              <a:rPr lang="en-US" altLang="zh-TW" dirty="0" smtClean="0">
                <a:latin typeface="Times New Roman" panose="02020603050405020304" pitchFamily="18" charset="0"/>
                <a:cs typeface="Times New Roman" panose="02020603050405020304" pitchFamily="18" charset="0"/>
              </a:rPr>
              <a:t>a stochastic </a:t>
            </a:r>
            <a:r>
              <a:rPr lang="en-US" altLang="zh-TW" dirty="0">
                <a:latin typeface="Times New Roman" panose="02020603050405020304" pitchFamily="18" charset="0"/>
                <a:cs typeface="Times New Roman" panose="02020603050405020304" pitchFamily="18" charset="0"/>
              </a:rPr>
              <a:t>mortality model to capture future mortality dynamics properly</a:t>
            </a:r>
            <a:r>
              <a:rPr lang="en-US" altLang="zh-TW" dirty="0" smtClean="0">
                <a:latin typeface="Times New Roman" panose="02020603050405020304" pitchFamily="18" charset="0"/>
                <a:cs typeface="Times New Roman" panose="02020603050405020304" pitchFamily="18" charset="0"/>
              </a:rPr>
              <a:t>.</a:t>
            </a:r>
          </a:p>
          <a:p>
            <a:r>
              <a:rPr lang="en-US" altLang="zh-TW" dirty="0" smtClean="0">
                <a:latin typeface="Times New Roman" panose="02020603050405020304" pitchFamily="18" charset="0"/>
                <a:cs typeface="Times New Roman" panose="02020603050405020304" pitchFamily="18" charset="0"/>
              </a:rPr>
              <a:t>This thesis </a:t>
            </a:r>
            <a:r>
              <a:rPr lang="en-US" altLang="zh-TW" dirty="0">
                <a:latin typeface="Times New Roman" panose="02020603050405020304" pitchFamily="18" charset="0"/>
                <a:cs typeface="Times New Roman" panose="02020603050405020304" pitchFamily="18" charset="0"/>
              </a:rPr>
              <a:t>employ CBD </a:t>
            </a:r>
            <a:r>
              <a:rPr lang="en-US" altLang="zh-TW" dirty="0" smtClean="0">
                <a:latin typeface="Times New Roman" panose="02020603050405020304" pitchFamily="18" charset="0"/>
                <a:cs typeface="Times New Roman" panose="02020603050405020304" pitchFamily="18" charset="0"/>
              </a:rPr>
              <a:t>stochastic mortality (</a:t>
            </a:r>
            <a:r>
              <a:rPr lang="en-US" altLang="zh-TW" dirty="0">
                <a:latin typeface="Times New Roman" panose="02020603050405020304" pitchFamily="18" charset="0"/>
                <a:cs typeface="Times New Roman" panose="02020603050405020304" pitchFamily="18" charset="0"/>
              </a:rPr>
              <a:t>Cairns et al, 2006) </a:t>
            </a:r>
            <a:r>
              <a:rPr lang="en-US" altLang="zh-TW" dirty="0" smtClean="0">
                <a:latin typeface="Times New Roman" panose="02020603050405020304" pitchFamily="18" charset="0"/>
                <a:cs typeface="Times New Roman" panose="02020603050405020304" pitchFamily="18" charset="0"/>
              </a:rPr>
              <a:t>to </a:t>
            </a:r>
            <a:r>
              <a:rPr lang="en-US" altLang="zh-TW" dirty="0">
                <a:latin typeface="Times New Roman" panose="02020603050405020304" pitchFamily="18" charset="0"/>
                <a:cs typeface="Times New Roman" panose="02020603050405020304" pitchFamily="18" charset="0"/>
              </a:rPr>
              <a:t>model longevity risk </a:t>
            </a:r>
            <a:r>
              <a:rPr lang="en-US" altLang="zh-TW" dirty="0" smtClean="0">
                <a:latin typeface="Times New Roman" panose="02020603050405020304" pitchFamily="18" charset="0"/>
                <a:cs typeface="Times New Roman" panose="02020603050405020304" pitchFamily="18" charset="0"/>
              </a:rPr>
              <a:t>for reverse mortgage.</a:t>
            </a: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4FAB73BC-B049-4115-A692-8D63A059BFB8}" type="slidenum">
              <a:rPr lang="en-US" smtClean="0"/>
              <a:t>10</a:t>
            </a:fld>
            <a:endParaRPr lang="en-US" dirty="0"/>
          </a:p>
        </p:txBody>
      </p:sp>
    </p:spTree>
    <p:extLst>
      <p:ext uri="{BB962C8B-B14F-4D97-AF65-F5344CB8AC3E}">
        <p14:creationId xmlns:p14="http://schemas.microsoft.com/office/powerpoint/2010/main" val="3983699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7000" b="1" dirty="0" err="1" smtClean="0">
                <a:latin typeface="Cambria Math" panose="02040503050406030204" pitchFamily="18" charset="0"/>
                <a:ea typeface="Cambria Math" panose="02040503050406030204" pitchFamily="18" charset="0"/>
              </a:rPr>
              <a:t>Cbd</a:t>
            </a:r>
            <a:r>
              <a:rPr lang="en-US" altLang="zh-TW" sz="7000" b="1" dirty="0" smtClean="0">
                <a:latin typeface="Cambria Math" panose="02040503050406030204" pitchFamily="18" charset="0"/>
                <a:ea typeface="Cambria Math" panose="02040503050406030204" pitchFamily="18" charset="0"/>
              </a:rPr>
              <a:t> model</a:t>
            </a:r>
            <a:endParaRPr lang="zh-TW" altLang="en-US" sz="7000" b="1" dirty="0">
              <a:latin typeface="Cambria Math" panose="02040503050406030204" pitchFamily="18" charset="0"/>
            </a:endParaRPr>
          </a:p>
        </p:txBody>
      </p:sp>
      <mc:AlternateContent xmlns:mc="http://schemas.openxmlformats.org/markup-compatibility/2006">
        <mc:Choice xmlns:a14="http://schemas.microsoft.com/office/drawing/2010/main" Requires="a14">
          <p:sp>
            <p:nvSpPr>
              <p:cNvPr id="3" name="內容版面配置區 2"/>
              <p:cNvSpPr>
                <a:spLocks noGrp="1"/>
              </p:cNvSpPr>
              <p:nvPr>
                <p:ph idx="1"/>
              </p:nvPr>
            </p:nvSpPr>
            <p:spPr/>
            <p:txBody>
              <a:bodyPr/>
              <a:lstStyle/>
              <a:p>
                <a:r>
                  <a:rPr lang="en-US" altLang="zh-TW" dirty="0" smtClean="0">
                    <a:latin typeface="Times New Roman" panose="02020603050405020304" pitchFamily="18" charset="0"/>
                    <a:cs typeface="Times New Roman" panose="02020603050405020304" pitchFamily="18" charset="0"/>
                  </a:rPr>
                  <a:t>The CBD mortality model we used was proposed in Cairns, Blake, and Down (2006</a:t>
                </a:r>
                <a:r>
                  <a:rPr lang="en-US" altLang="zh-TW" dirty="0">
                    <a:latin typeface="Times New Roman" panose="02020603050405020304" pitchFamily="18" charset="0"/>
                    <a:cs typeface="Times New Roman" panose="02020603050405020304" pitchFamily="18" charset="0"/>
                  </a:rPr>
                  <a:t>). They suggest a two-factor model for modeling initial mortality rates instead </a:t>
                </a:r>
                <a:r>
                  <a:rPr lang="en-US" altLang="zh-TW" dirty="0" smtClean="0">
                    <a:latin typeface="Times New Roman" panose="02020603050405020304" pitchFamily="18" charset="0"/>
                    <a:cs typeface="Times New Roman" panose="02020603050405020304" pitchFamily="18" charset="0"/>
                  </a:rPr>
                  <a:t>of central </a:t>
                </a:r>
                <a:r>
                  <a:rPr lang="en-US" altLang="zh-TW" dirty="0">
                    <a:latin typeface="Times New Roman" panose="02020603050405020304" pitchFamily="18" charset="0"/>
                    <a:cs typeface="Times New Roman" panose="02020603050405020304" pitchFamily="18" charset="0"/>
                  </a:rPr>
                  <a:t>mortality rate. </a:t>
                </a:r>
                <a:endParaRPr lang="en-US" altLang="zh-TW" dirty="0" smtClean="0">
                  <a:latin typeface="Times New Roman" panose="02020603050405020304" pitchFamily="18" charset="0"/>
                  <a:cs typeface="Times New Roman" panose="02020603050405020304" pitchFamily="18" charset="0"/>
                </a:endParaRPr>
              </a:p>
              <a:p>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mortality rate for a person aged x in year t ( q(t, x) ) </a:t>
                </a:r>
                <a:r>
                  <a:rPr lang="en-US" altLang="zh-TW" dirty="0" smtClean="0">
                    <a:latin typeface="Times New Roman" panose="02020603050405020304" pitchFamily="18" charset="0"/>
                    <a:cs typeface="Times New Roman" panose="02020603050405020304" pitchFamily="18" charset="0"/>
                  </a:rPr>
                  <a:t>is modeled </a:t>
                </a:r>
                <a:r>
                  <a:rPr lang="en-US" altLang="zh-TW" dirty="0">
                    <a:latin typeface="Times New Roman" panose="02020603050405020304" pitchFamily="18" charset="0"/>
                    <a:cs typeface="Times New Roman" panose="02020603050405020304" pitchFamily="18" charset="0"/>
                  </a:rPr>
                  <a:t>as follows</a:t>
                </a:r>
                <a:r>
                  <a:rPr lang="en-US" altLang="zh-TW" dirty="0" smtClean="0">
                    <a:latin typeface="Times New Roman" panose="02020603050405020304" pitchFamily="18" charset="0"/>
                    <a:cs typeface="Times New Roman" panose="02020603050405020304" pitchFamily="18" charset="0"/>
                  </a:rPr>
                  <a:t>:</a:t>
                </a:r>
              </a:p>
              <a:p>
                <a:pPr marL="0" indent="0">
                  <a:buNone/>
                </a:pPr>
                <a:endParaRPr lang="en-US" altLang="zh-TW" dirty="0" smtClean="0">
                  <a:latin typeface="Times New Roman" panose="02020603050405020304" pitchFamily="18" charset="0"/>
                  <a:cs typeface="Times New Roman" panose="02020603050405020304" pitchFamily="18" charset="0"/>
                </a:endParaRPr>
              </a:p>
              <a:p>
                <a:pPr marL="0" indent="0">
                  <a:buNone/>
                </a:pPr>
                <a:r>
                  <a:rPr lang="en-US" altLang="zh-TW" dirty="0" smtClean="0">
                    <a:latin typeface="Times New Roman" panose="02020603050405020304" pitchFamily="18" charset="0"/>
                    <a:cs typeface="Times New Roman" panose="02020603050405020304" pitchFamily="18" charset="0"/>
                  </a:rPr>
                  <a:t>   where </a:t>
                </a:r>
                <a:r>
                  <a:rPr lang="en-US" altLang="zh-TW" dirty="0">
                    <a:latin typeface="Times New Roman" panose="02020603050405020304" pitchFamily="18" charset="0"/>
                    <a:cs typeface="Times New Roman" panose="02020603050405020304" pitchFamily="18" charset="0"/>
                  </a:rPr>
                  <a:t>parameter </a:t>
                </a:r>
                <a14:m>
                  <m:oMath xmlns:m="http://schemas.openxmlformats.org/officeDocument/2006/math">
                    <m:sSubSup>
                      <m:sSubSupPr>
                        <m:ctrlPr>
                          <a:rPr lang="en-US" altLang="zh-TW" i="1" smtClean="0">
                            <a:latin typeface="Cambria Math" panose="02040503050406030204" pitchFamily="18" charset="0"/>
                            <a:cs typeface="Times New Roman" panose="02020603050405020304" pitchFamily="18" charset="0"/>
                          </a:rPr>
                        </m:ctrlPr>
                      </m:sSubSupPr>
                      <m:e>
                        <m:r>
                          <a:rPr lang="zh-TW" altLang="en-US" i="1" smtClean="0">
                            <a:latin typeface="Cambria Math" panose="02040503050406030204" pitchFamily="18" charset="0"/>
                            <a:cs typeface="Times New Roman" panose="02020603050405020304" pitchFamily="18" charset="0"/>
                          </a:rPr>
                          <m:t>𝜅</m:t>
                        </m:r>
                      </m:e>
                      <m:sub>
                        <m:r>
                          <a:rPr lang="en-US" altLang="zh-TW" b="0" i="1" smtClean="0">
                            <a:latin typeface="Cambria Math" panose="02040503050406030204" pitchFamily="18" charset="0"/>
                            <a:cs typeface="Times New Roman" panose="02020603050405020304" pitchFamily="18" charset="0"/>
                          </a:rPr>
                          <m:t>𝑡</m:t>
                        </m:r>
                      </m:sub>
                      <m:sup>
                        <m:r>
                          <a:rPr lang="en-US" altLang="zh-TW" b="0" i="1" smtClean="0">
                            <a:latin typeface="Cambria Math" panose="02040503050406030204" pitchFamily="18" charset="0"/>
                            <a:cs typeface="Times New Roman" panose="02020603050405020304" pitchFamily="18" charset="0"/>
                          </a:rPr>
                          <m:t>(1)</m:t>
                        </m:r>
                      </m:sup>
                    </m:sSubSup>
                  </m:oMath>
                </a14:m>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represents the marginal effect with times on mortality rates and</a:t>
                </a:r>
              </a:p>
              <a:p>
                <a:pPr marL="0" indent="0">
                  <a:buNone/>
                </a:pPr>
                <a:r>
                  <a:rPr lang="en-US" altLang="zh-TW" dirty="0" smtClean="0">
                    <a:latin typeface="Times New Roman" panose="02020603050405020304" pitchFamily="18" charset="0"/>
                    <a:cs typeface="Times New Roman" panose="02020603050405020304" pitchFamily="18" charset="0"/>
                  </a:rPr>
                  <a:t>   parameter </a:t>
                </a:r>
                <a14:m>
                  <m:oMath xmlns:m="http://schemas.openxmlformats.org/officeDocument/2006/math">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sub>
                      <m:sup>
                        <m:r>
                          <a:rPr lang="en-US" altLang="zh-TW" i="1">
                            <a:latin typeface="Cambria Math" panose="02040503050406030204" pitchFamily="18" charset="0"/>
                            <a:cs typeface="Times New Roman" panose="02020603050405020304" pitchFamily="18" charset="0"/>
                          </a:rPr>
                          <m:t>(</m:t>
                        </m:r>
                        <m:r>
                          <a:rPr lang="en-US" altLang="zh-TW" b="0" i="1" smtClean="0">
                            <a:latin typeface="Cambria Math" panose="02040503050406030204" pitchFamily="18" charset="0"/>
                            <a:cs typeface="Times New Roman" panose="02020603050405020304" pitchFamily="18" charset="0"/>
                          </a:rPr>
                          <m:t>2</m:t>
                        </m:r>
                        <m:r>
                          <a:rPr lang="en-US" altLang="zh-TW" i="1">
                            <a:latin typeface="Cambria Math" panose="02040503050406030204" pitchFamily="18" charset="0"/>
                            <a:cs typeface="Times New Roman" panose="02020603050405020304" pitchFamily="18" charset="0"/>
                          </a:rPr>
                          <m:t>)</m:t>
                        </m:r>
                      </m:sup>
                    </m:sSubSup>
                  </m:oMath>
                </a14:m>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portrays the </a:t>
                </a:r>
                <a:r>
                  <a:rPr lang="en-US" altLang="zh-TW" dirty="0">
                    <a:solidFill>
                      <a:srgbClr val="FF0000"/>
                    </a:solidFill>
                    <a:latin typeface="Times New Roman" panose="02020603050405020304" pitchFamily="18" charset="0"/>
                    <a:cs typeface="Times New Roman" panose="02020603050405020304" pitchFamily="18" charset="0"/>
                  </a:rPr>
                  <a:t>old age effect </a:t>
                </a:r>
                <a:r>
                  <a:rPr lang="en-US" altLang="zh-TW" dirty="0">
                    <a:latin typeface="Times New Roman" panose="02020603050405020304" pitchFamily="18" charset="0"/>
                    <a:cs typeface="Times New Roman" panose="02020603050405020304" pitchFamily="18" charset="0"/>
                  </a:rPr>
                  <a:t>on mortality rates and x is the mean age.</a:t>
                </a:r>
              </a:p>
            </p:txBody>
          </p:sp>
        </mc:Choice>
        <mc:Fallback>
          <p:sp>
            <p:nvSpPr>
              <p:cNvPr id="3" name="內容版面配置區 2"/>
              <p:cNvSpPr>
                <a:spLocks noGrp="1" noRot="1" noChangeAspect="1" noMove="1" noResize="1" noEditPoints="1" noAdjustHandles="1" noChangeArrowheads="1" noChangeShapeType="1" noTextEdit="1"/>
              </p:cNvSpPr>
              <p:nvPr>
                <p:ph idx="1"/>
              </p:nvPr>
            </p:nvSpPr>
            <p:spPr>
              <a:blipFill rotWithShape="0">
                <a:blip r:embed="rId4"/>
                <a:stretch>
                  <a:fillRect l="-303" t="-1504" r="-545"/>
                </a:stretch>
              </a:blipFill>
            </p:spPr>
            <p:txBody>
              <a:bodyPr/>
              <a:lstStyle/>
              <a:p>
                <a:r>
                  <a:rPr lang="zh-TW" altLang="en-US">
                    <a:noFill/>
                  </a:rPr>
                  <a:t> </a:t>
                </a:r>
              </a:p>
            </p:txBody>
          </p:sp>
        </mc:Fallback>
      </mc:AlternateContent>
      <p:sp>
        <p:nvSpPr>
          <p:cNvPr id="4" name="投影片編號版面配置區 3"/>
          <p:cNvSpPr>
            <a:spLocks noGrp="1"/>
          </p:cNvSpPr>
          <p:nvPr>
            <p:ph type="sldNum" sz="quarter" idx="12"/>
          </p:nvPr>
        </p:nvSpPr>
        <p:spPr/>
        <p:txBody>
          <a:bodyPr/>
          <a:lstStyle/>
          <a:p>
            <a:fld id="{4FAB73BC-B049-4115-A692-8D63A059BFB8}" type="slidenum">
              <a:rPr lang="en-US" smtClean="0"/>
              <a:t>11</a:t>
            </a:fld>
            <a:endParaRPr lang="en-US" dirty="0"/>
          </a:p>
        </p:txBody>
      </p:sp>
      <p:graphicFrame>
        <p:nvGraphicFramePr>
          <p:cNvPr id="5" name="物件 4"/>
          <p:cNvGraphicFramePr>
            <a:graphicFrameLocks noChangeAspect="1"/>
          </p:cNvGraphicFramePr>
          <p:nvPr>
            <p:extLst>
              <p:ext uri="{D42A27DB-BD31-4B8C-83A1-F6EECF244321}">
                <p14:modId xmlns:p14="http://schemas.microsoft.com/office/powerpoint/2010/main" val="3263973942"/>
              </p:ext>
            </p:extLst>
          </p:nvPr>
        </p:nvGraphicFramePr>
        <p:xfrm>
          <a:off x="4106287" y="3275590"/>
          <a:ext cx="3985521" cy="402792"/>
        </p:xfrm>
        <a:graphic>
          <a:graphicData uri="http://schemas.openxmlformats.org/presentationml/2006/ole">
            <mc:AlternateContent xmlns:mc="http://schemas.openxmlformats.org/markup-compatibility/2006">
              <mc:Choice xmlns:v="urn:schemas-microsoft-com:vml" Requires="v">
                <p:oleObj spid="_x0000_s1028" name="方程式" r:id="rId5" imgW="2387520" imgH="241200" progId="Equation.3">
                  <p:embed/>
                </p:oleObj>
              </mc:Choice>
              <mc:Fallback>
                <p:oleObj name="方程式" r:id="rId5" imgW="2387520" imgH="241200" progId="Equation.3">
                  <p:embed/>
                  <p:pic>
                    <p:nvPicPr>
                      <p:cNvPr id="0" name=""/>
                      <p:cNvPicPr/>
                      <p:nvPr/>
                    </p:nvPicPr>
                    <p:blipFill>
                      <a:blip r:embed="rId6"/>
                      <a:stretch>
                        <a:fillRect/>
                      </a:stretch>
                    </p:blipFill>
                    <p:spPr>
                      <a:xfrm>
                        <a:off x="4106287" y="3275590"/>
                        <a:ext cx="3985521" cy="402792"/>
                      </a:xfrm>
                      <a:prstGeom prst="rect">
                        <a:avLst/>
                      </a:prstGeom>
                    </p:spPr>
                  </p:pic>
                </p:oleObj>
              </mc:Fallback>
            </mc:AlternateContent>
          </a:graphicData>
        </a:graphic>
      </p:graphicFrame>
    </p:spTree>
    <p:extLst>
      <p:ext uri="{BB962C8B-B14F-4D97-AF65-F5344CB8AC3E}">
        <p14:creationId xmlns:p14="http://schemas.microsoft.com/office/powerpoint/2010/main" val="3644405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6000" b="1" dirty="0" smtClean="0">
                <a:latin typeface="Cambria Math" panose="02040503050406030204" pitchFamily="18" charset="0"/>
                <a:ea typeface="Cambria Math" panose="02040503050406030204" pitchFamily="18" charset="0"/>
              </a:rPr>
              <a:t>Parameter estimate</a:t>
            </a:r>
            <a:endParaRPr lang="zh-TW" altLang="en-US" sz="6000" b="1" dirty="0">
              <a:latin typeface="Cambria Math" panose="02040503050406030204" pitchFamily="18" charset="0"/>
            </a:endParaRPr>
          </a:p>
        </p:txBody>
      </p:sp>
      <mc:AlternateContent xmlns:mc="http://schemas.openxmlformats.org/markup-compatibility/2006">
        <mc:Choice xmlns:a14="http://schemas.microsoft.com/office/drawing/2010/main" Requires="a14">
          <p:sp>
            <p:nvSpPr>
              <p:cNvPr id="3" name="內容版面配置區 2"/>
              <p:cNvSpPr>
                <a:spLocks noGrp="1"/>
              </p:cNvSpPr>
              <p:nvPr>
                <p:ph idx="1"/>
              </p:nvPr>
            </p:nvSpPr>
            <p:spPr/>
            <p:txBody>
              <a:bodyPr>
                <a:normAutofit/>
              </a:bodyPr>
              <a:lstStyle/>
              <a:p>
                <a:r>
                  <a:rPr lang="en-US" altLang="zh-TW" dirty="0" smtClean="0">
                    <a:latin typeface="Times New Roman" panose="02020603050405020304" pitchFamily="18" charset="0"/>
                    <a:cs typeface="Times New Roman" panose="02020603050405020304" pitchFamily="18" charset="0"/>
                  </a:rPr>
                  <a:t>We estimate the parameters in the CBD model by fitting historical U.S. mortality data </a:t>
                </a:r>
                <a:r>
                  <a:rPr lang="en-US" altLang="zh-TW" dirty="0">
                    <a:latin typeface="Times New Roman" panose="02020603050405020304" pitchFamily="18" charset="0"/>
                    <a:cs typeface="Times New Roman" panose="02020603050405020304" pitchFamily="18" charset="0"/>
                  </a:rPr>
                  <a:t>from 1950–2006 with the HMD data. The estimated parameters of </a:t>
                </a:r>
                <a14:m>
                  <m:oMath xmlns:m="http://schemas.openxmlformats.org/officeDocument/2006/math">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sub>
                      <m:sup>
                        <m:r>
                          <a:rPr lang="en-US" altLang="zh-TW" i="1">
                            <a:latin typeface="Cambria Math" panose="02040503050406030204" pitchFamily="18" charset="0"/>
                            <a:cs typeface="Times New Roman" panose="02020603050405020304" pitchFamily="18" charset="0"/>
                          </a:rPr>
                          <m:t>(1)</m:t>
                        </m:r>
                      </m:sup>
                    </m:sSubSup>
                  </m:oMath>
                </a14:m>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and </a:t>
                </a:r>
                <a14:m>
                  <m:oMath xmlns:m="http://schemas.openxmlformats.org/officeDocument/2006/math">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sub>
                      <m:sup>
                        <m:r>
                          <a:rPr lang="en-US" altLang="zh-TW" i="1">
                            <a:latin typeface="Cambria Math" panose="02040503050406030204" pitchFamily="18" charset="0"/>
                            <a:cs typeface="Times New Roman" panose="02020603050405020304" pitchFamily="18" charset="0"/>
                          </a:rPr>
                          <m:t>(</m:t>
                        </m:r>
                        <m:r>
                          <a:rPr lang="en-US" altLang="zh-TW" b="0" i="1" smtClean="0">
                            <a:latin typeface="Cambria Math" panose="02040503050406030204" pitchFamily="18" charset="0"/>
                            <a:cs typeface="Times New Roman" panose="02020603050405020304" pitchFamily="18" charset="0"/>
                          </a:rPr>
                          <m:t>2</m:t>
                        </m:r>
                        <m:r>
                          <a:rPr lang="en-US" altLang="zh-TW" i="1">
                            <a:latin typeface="Cambria Math" panose="02040503050406030204" pitchFamily="18" charset="0"/>
                            <a:cs typeface="Times New Roman" panose="02020603050405020304" pitchFamily="18" charset="0"/>
                          </a:rPr>
                          <m:t>)</m:t>
                        </m:r>
                      </m:sup>
                    </m:sSubSup>
                  </m:oMath>
                </a14:m>
                <a:r>
                  <a:rPr lang="en-US" altLang="zh-TW" dirty="0" smtClean="0">
                    <a:latin typeface="Times New Roman" panose="02020603050405020304" pitchFamily="18" charset="0"/>
                    <a:cs typeface="Times New Roman" panose="02020603050405020304" pitchFamily="18" charset="0"/>
                  </a:rPr>
                  <a:t> for </a:t>
                </a:r>
                <a:r>
                  <a:rPr lang="en-US" altLang="zh-TW" dirty="0">
                    <a:latin typeface="Times New Roman" panose="02020603050405020304" pitchFamily="18" charset="0"/>
                    <a:cs typeface="Times New Roman" panose="02020603050405020304" pitchFamily="18" charset="0"/>
                  </a:rPr>
                  <a:t>males and females are depicted in Figure 1 and 2. </a:t>
                </a:r>
              </a:p>
              <a:p>
                <a14:m>
                  <m:oMath xmlns:m="http://schemas.openxmlformats.org/officeDocument/2006/math">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sub>
                      <m:sup>
                        <m:r>
                          <a:rPr lang="en-US" altLang="zh-TW" i="1">
                            <a:latin typeface="Cambria Math" panose="02040503050406030204" pitchFamily="18" charset="0"/>
                            <a:cs typeface="Times New Roman" panose="02020603050405020304" pitchFamily="18" charset="0"/>
                          </a:rPr>
                          <m:t>(1)</m:t>
                        </m:r>
                      </m:sup>
                    </m:sSubSup>
                  </m:oMath>
                </a14:m>
                <a:r>
                  <a:rPr lang="en-US" altLang="zh-TW" dirty="0">
                    <a:latin typeface="Times New Roman" panose="02020603050405020304" pitchFamily="18" charset="0"/>
                    <a:cs typeface="Times New Roman" panose="02020603050405020304" pitchFamily="18" charset="0"/>
                  </a:rPr>
                  <a:t> shows a down trend </a:t>
                </a:r>
                <a:r>
                  <a:rPr lang="en-US" altLang="zh-TW" dirty="0" smtClean="0">
                    <a:latin typeface="Times New Roman" panose="02020603050405020304" pitchFamily="18" charset="0"/>
                    <a:cs typeface="Times New Roman" panose="02020603050405020304" pitchFamily="18" charset="0"/>
                  </a:rPr>
                  <a:t>and </a:t>
                </a:r>
                <a14:m>
                  <m:oMath xmlns:m="http://schemas.openxmlformats.org/officeDocument/2006/math">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sub>
                      <m:sup>
                        <m:r>
                          <a:rPr lang="en-US" altLang="zh-TW" i="1">
                            <a:latin typeface="Cambria Math" panose="02040503050406030204" pitchFamily="18" charset="0"/>
                            <a:cs typeface="Times New Roman" panose="02020603050405020304" pitchFamily="18" charset="0"/>
                          </a:rPr>
                          <m:t>(</m:t>
                        </m:r>
                        <m:r>
                          <a:rPr lang="en-US" altLang="zh-TW" b="0" i="1" smtClean="0">
                            <a:latin typeface="Cambria Math" panose="02040503050406030204" pitchFamily="18" charset="0"/>
                            <a:cs typeface="Times New Roman" panose="02020603050405020304" pitchFamily="18" charset="0"/>
                          </a:rPr>
                          <m:t>2</m:t>
                        </m:r>
                        <m:r>
                          <a:rPr lang="en-US" altLang="zh-TW" i="1">
                            <a:latin typeface="Cambria Math" panose="02040503050406030204" pitchFamily="18" charset="0"/>
                            <a:cs typeface="Times New Roman" panose="02020603050405020304" pitchFamily="18" charset="0"/>
                          </a:rPr>
                          <m:t>)</m:t>
                        </m:r>
                      </m:sup>
                    </m:sSubSup>
                  </m:oMath>
                </a14:m>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appear a upward trend. To project future mortality rates, we model </a:t>
                </a:r>
                <a14:m>
                  <m:oMath xmlns:m="http://schemas.openxmlformats.org/officeDocument/2006/math">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sub>
                      <m:sup>
                        <m:r>
                          <a:rPr lang="en-US" altLang="zh-TW" i="1">
                            <a:latin typeface="Cambria Math" panose="02040503050406030204" pitchFamily="18" charset="0"/>
                            <a:cs typeface="Times New Roman" panose="02020603050405020304" pitchFamily="18" charset="0"/>
                          </a:rPr>
                          <m:t>(1)</m:t>
                        </m:r>
                      </m:sup>
                    </m:sSubSup>
                  </m:oMath>
                </a14:m>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and </a:t>
                </a:r>
                <a14:m>
                  <m:oMath xmlns:m="http://schemas.openxmlformats.org/officeDocument/2006/math">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sub>
                      <m:sup>
                        <m:r>
                          <a:rPr lang="en-US" altLang="zh-TW" i="1">
                            <a:latin typeface="Cambria Math" panose="02040503050406030204" pitchFamily="18" charset="0"/>
                            <a:cs typeface="Times New Roman" panose="02020603050405020304" pitchFamily="18" charset="0"/>
                          </a:rPr>
                          <m:t>(</m:t>
                        </m:r>
                        <m:r>
                          <a:rPr lang="en-US" altLang="zh-TW" b="0" i="1" smtClean="0">
                            <a:latin typeface="Cambria Math" panose="02040503050406030204" pitchFamily="18" charset="0"/>
                            <a:cs typeface="Times New Roman" panose="02020603050405020304" pitchFamily="18" charset="0"/>
                          </a:rPr>
                          <m:t>2</m:t>
                        </m:r>
                        <m:r>
                          <a:rPr lang="en-US" altLang="zh-TW" i="1">
                            <a:latin typeface="Cambria Math" panose="02040503050406030204" pitchFamily="18" charset="0"/>
                            <a:cs typeface="Times New Roman" panose="02020603050405020304" pitchFamily="18" charset="0"/>
                          </a:rPr>
                          <m:t>)</m:t>
                        </m:r>
                      </m:sup>
                    </m:sSubSup>
                  </m:oMath>
                </a14:m>
                <a:r>
                  <a:rPr lang="en-US" altLang="zh-TW" dirty="0" smtClean="0">
                    <a:latin typeface="Times New Roman" panose="02020603050405020304" pitchFamily="18" charset="0"/>
                    <a:cs typeface="Times New Roman" panose="02020603050405020304" pitchFamily="18" charset="0"/>
                  </a:rPr>
                  <a:t> as follows.</a:t>
                </a:r>
              </a:p>
              <a:p>
                <a:pPr marL="0" indent="0">
                  <a:buNone/>
                </a:pPr>
                <a:endParaRPr lang="en-US" altLang="zh-TW" dirty="0" smtClean="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d>
                        <m:dPr>
                          <m:begChr m:val="["/>
                          <m:endChr m:val="]"/>
                          <m:ctrlPr>
                            <a:rPr lang="en-US" altLang="zh-TW" b="0" i="1" smtClean="0">
                              <a:latin typeface="Cambria Math" panose="02040503050406030204" pitchFamily="18" charset="0"/>
                              <a:cs typeface="Times New Roman" panose="02020603050405020304" pitchFamily="18" charset="0"/>
                            </a:rPr>
                          </m:ctrlPr>
                        </m:dPr>
                        <m:e>
                          <m:m>
                            <m:mPr>
                              <m:mcs>
                                <m:mc>
                                  <m:mcPr>
                                    <m:count m:val="1"/>
                                    <m:mcJc m:val="center"/>
                                  </m:mcPr>
                                </m:mc>
                              </m:mcs>
                              <m:ctrlPr>
                                <a:rPr lang="en-US" altLang="zh-TW" i="1" smtClean="0">
                                  <a:latin typeface="Cambria Math" panose="02040503050406030204" pitchFamily="18" charset="0"/>
                                  <a:cs typeface="Times New Roman" panose="02020603050405020304" pitchFamily="18" charset="0"/>
                                </a:rPr>
                              </m:ctrlPr>
                            </m:mPr>
                            <m:mr>
                              <m:e>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sub>
                                  <m:sup>
                                    <m:d>
                                      <m:dPr>
                                        <m:ctrlPr>
                                          <a:rPr lang="en-US" altLang="zh-TW" i="1">
                                            <a:latin typeface="Cambria Math" panose="02040503050406030204" pitchFamily="18" charset="0"/>
                                            <a:cs typeface="Times New Roman" panose="02020603050405020304" pitchFamily="18" charset="0"/>
                                          </a:rPr>
                                        </m:ctrlPr>
                                      </m:dPr>
                                      <m:e>
                                        <m:r>
                                          <a:rPr lang="en-US" altLang="zh-TW" i="1">
                                            <a:latin typeface="Cambria Math" panose="02040503050406030204" pitchFamily="18" charset="0"/>
                                            <a:cs typeface="Times New Roman" panose="02020603050405020304" pitchFamily="18" charset="0"/>
                                          </a:rPr>
                                          <m:t>1</m:t>
                                        </m:r>
                                      </m:e>
                                    </m:d>
                                  </m:sup>
                                </m:sSubSup>
                              </m:e>
                            </m:mr>
                            <m:mr>
                              <m:e>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sub>
                                  <m:sup>
                                    <m:d>
                                      <m:dPr>
                                        <m:ctrlPr>
                                          <a:rPr lang="en-US" altLang="zh-TW" b="0" i="1" smtClean="0">
                                            <a:latin typeface="Cambria Math" panose="02040503050406030204" pitchFamily="18" charset="0"/>
                                            <a:cs typeface="Times New Roman" panose="02020603050405020304" pitchFamily="18" charset="0"/>
                                          </a:rPr>
                                        </m:ctrlPr>
                                      </m:dPr>
                                      <m:e>
                                        <m:r>
                                          <a:rPr lang="en-US" altLang="zh-TW" b="0" i="1" smtClean="0">
                                            <a:latin typeface="Cambria Math" panose="02040503050406030204" pitchFamily="18" charset="0"/>
                                            <a:cs typeface="Times New Roman" panose="02020603050405020304" pitchFamily="18" charset="0"/>
                                          </a:rPr>
                                          <m:t>2</m:t>
                                        </m:r>
                                      </m:e>
                                    </m:d>
                                  </m:sup>
                                </m:sSubSup>
                              </m:e>
                            </m:mr>
                          </m:m>
                        </m:e>
                      </m:d>
                      <m:r>
                        <a:rPr lang="en-US" altLang="zh-TW" b="0" i="1" smtClean="0">
                          <a:latin typeface="Cambria Math" panose="02040503050406030204" pitchFamily="18" charset="0"/>
                          <a:cs typeface="Times New Roman" panose="02020603050405020304" pitchFamily="18" charset="0"/>
                        </a:rPr>
                        <m:t>=</m:t>
                      </m:r>
                      <m:d>
                        <m:dPr>
                          <m:begChr m:val="["/>
                          <m:endChr m:val="]"/>
                          <m:ctrlPr>
                            <a:rPr lang="en-US" altLang="zh-TW" b="0" i="1" smtClean="0">
                              <a:latin typeface="Cambria Math" panose="02040503050406030204" pitchFamily="18" charset="0"/>
                              <a:cs typeface="Times New Roman" panose="02020603050405020304" pitchFamily="18" charset="0"/>
                            </a:rPr>
                          </m:ctrlPr>
                        </m:dPr>
                        <m:e>
                          <m:m>
                            <m:mPr>
                              <m:mcs>
                                <m:mc>
                                  <m:mcPr>
                                    <m:count m:val="1"/>
                                    <m:mcJc m:val="center"/>
                                  </m:mcPr>
                                </m:mc>
                              </m:mcs>
                              <m:ctrlPr>
                                <a:rPr lang="en-US" altLang="zh-TW" b="0" i="1" smtClean="0">
                                  <a:latin typeface="Cambria Math" panose="02040503050406030204" pitchFamily="18" charset="0"/>
                                  <a:cs typeface="Times New Roman" panose="02020603050405020304" pitchFamily="18" charset="0"/>
                                </a:rPr>
                              </m:ctrlPr>
                            </m:mPr>
                            <m:mr>
                              <m:e>
                                <m:sSub>
                                  <m:sSubPr>
                                    <m:ctrlPr>
                                      <a:rPr lang="en-US" altLang="zh-TW" b="0" i="1" smtClean="0">
                                        <a:latin typeface="Cambria Math" panose="02040503050406030204" pitchFamily="18" charset="0"/>
                                        <a:cs typeface="Times New Roman" panose="02020603050405020304" pitchFamily="18" charset="0"/>
                                      </a:rPr>
                                    </m:ctrlPr>
                                  </m:sSubPr>
                                  <m:e>
                                    <m:r>
                                      <a:rPr lang="en-US" altLang="zh-TW" b="0" i="1" smtClean="0">
                                        <a:latin typeface="Cambria Math" panose="02040503050406030204" pitchFamily="18" charset="0"/>
                                        <a:cs typeface="Times New Roman" panose="02020603050405020304" pitchFamily="18" charset="0"/>
                                      </a:rPr>
                                      <m:t>𝑚𝑢</m:t>
                                    </m:r>
                                  </m:e>
                                  <m:sub>
                                    <m:r>
                                      <a:rPr lang="en-US" altLang="zh-TW" b="0" i="1" smtClean="0">
                                        <a:latin typeface="Cambria Math" panose="02040503050406030204" pitchFamily="18" charset="0"/>
                                        <a:cs typeface="Times New Roman" panose="02020603050405020304" pitchFamily="18" charset="0"/>
                                      </a:rPr>
                                      <m:t>1</m:t>
                                    </m:r>
                                  </m:sub>
                                </m:sSub>
                              </m:e>
                            </m:mr>
                            <m:mr>
                              <m:e>
                                <m:sSub>
                                  <m:sSubPr>
                                    <m:ctrlPr>
                                      <a:rPr lang="en-US" altLang="zh-TW" b="0" i="1" smtClean="0">
                                        <a:latin typeface="Cambria Math" panose="02040503050406030204" pitchFamily="18" charset="0"/>
                                        <a:cs typeface="Times New Roman" panose="02020603050405020304" pitchFamily="18" charset="0"/>
                                      </a:rPr>
                                    </m:ctrlPr>
                                  </m:sSubPr>
                                  <m:e>
                                    <m:r>
                                      <a:rPr lang="en-US" altLang="zh-TW" b="0" i="1" smtClean="0">
                                        <a:latin typeface="Cambria Math" panose="02040503050406030204" pitchFamily="18" charset="0"/>
                                        <a:cs typeface="Times New Roman" panose="02020603050405020304" pitchFamily="18" charset="0"/>
                                      </a:rPr>
                                      <m:t>𝑚𝑢</m:t>
                                    </m:r>
                                  </m:e>
                                  <m:sub>
                                    <m:r>
                                      <a:rPr lang="en-US" altLang="zh-TW" b="0" i="1" smtClean="0">
                                        <a:latin typeface="Cambria Math" panose="02040503050406030204" pitchFamily="18" charset="0"/>
                                        <a:cs typeface="Times New Roman" panose="02020603050405020304" pitchFamily="18" charset="0"/>
                                      </a:rPr>
                                      <m:t>2</m:t>
                                    </m:r>
                                  </m:sub>
                                </m:sSub>
                              </m:e>
                            </m:mr>
                          </m:m>
                        </m:e>
                      </m:d>
                      <m:r>
                        <a:rPr lang="en-US" altLang="zh-TW" b="0" i="1" smtClean="0">
                          <a:latin typeface="Cambria Math" panose="02040503050406030204" pitchFamily="18" charset="0"/>
                          <a:cs typeface="Times New Roman" panose="02020603050405020304" pitchFamily="18" charset="0"/>
                        </a:rPr>
                        <m:t>+</m:t>
                      </m:r>
                      <m:d>
                        <m:dPr>
                          <m:begChr m:val="["/>
                          <m:endChr m:val="]"/>
                          <m:ctrlPr>
                            <a:rPr lang="en-US" altLang="zh-TW" i="1">
                              <a:latin typeface="Cambria Math" panose="02040503050406030204" pitchFamily="18" charset="0"/>
                              <a:cs typeface="Times New Roman" panose="02020603050405020304" pitchFamily="18" charset="0"/>
                            </a:rPr>
                          </m:ctrlPr>
                        </m:dPr>
                        <m:e>
                          <m:m>
                            <m:mPr>
                              <m:mcs>
                                <m:mc>
                                  <m:mcPr>
                                    <m:count m:val="1"/>
                                    <m:mcJc m:val="center"/>
                                  </m:mcPr>
                                </m:mc>
                              </m:mcs>
                              <m:ctrlPr>
                                <a:rPr lang="en-US" altLang="zh-TW" i="1">
                                  <a:latin typeface="Cambria Math" panose="02040503050406030204" pitchFamily="18" charset="0"/>
                                  <a:cs typeface="Times New Roman" panose="02020603050405020304" pitchFamily="18" charset="0"/>
                                </a:rPr>
                              </m:ctrlPr>
                            </m:mPr>
                            <m:mr>
                              <m:e>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r>
                                      <a:rPr lang="en-US" altLang="zh-TW" b="0" i="1" smtClean="0">
                                        <a:latin typeface="Cambria Math" panose="02040503050406030204" pitchFamily="18" charset="0"/>
                                        <a:cs typeface="Times New Roman" panose="02020603050405020304" pitchFamily="18" charset="0"/>
                                      </a:rPr>
                                      <m:t>−1</m:t>
                                    </m:r>
                                  </m:sub>
                                  <m:sup>
                                    <m:d>
                                      <m:dPr>
                                        <m:ctrlPr>
                                          <a:rPr lang="en-US" altLang="zh-TW" i="1">
                                            <a:latin typeface="Cambria Math" panose="02040503050406030204" pitchFamily="18" charset="0"/>
                                            <a:cs typeface="Times New Roman" panose="02020603050405020304" pitchFamily="18" charset="0"/>
                                          </a:rPr>
                                        </m:ctrlPr>
                                      </m:dPr>
                                      <m:e>
                                        <m:r>
                                          <a:rPr lang="en-US" altLang="zh-TW" i="1">
                                            <a:latin typeface="Cambria Math" panose="02040503050406030204" pitchFamily="18" charset="0"/>
                                            <a:cs typeface="Times New Roman" panose="02020603050405020304" pitchFamily="18" charset="0"/>
                                          </a:rPr>
                                          <m:t>1</m:t>
                                        </m:r>
                                      </m:e>
                                    </m:d>
                                  </m:sup>
                                </m:sSubSup>
                              </m:e>
                            </m:mr>
                            <m:mr>
                              <m:e>
                                <m:sSubSup>
                                  <m:sSubSupPr>
                                    <m:ctrlPr>
                                      <a:rPr lang="en-US" altLang="zh-TW" i="1">
                                        <a:latin typeface="Cambria Math" panose="02040503050406030204" pitchFamily="18" charset="0"/>
                                        <a:cs typeface="Times New Roman" panose="02020603050405020304" pitchFamily="18" charset="0"/>
                                      </a:rPr>
                                    </m:ctrlPr>
                                  </m:sSubSupPr>
                                  <m:e>
                                    <m:r>
                                      <a:rPr lang="zh-TW" altLang="en-US" i="1">
                                        <a:latin typeface="Cambria Math" panose="02040503050406030204" pitchFamily="18" charset="0"/>
                                        <a:cs typeface="Times New Roman" panose="02020603050405020304" pitchFamily="18" charset="0"/>
                                      </a:rPr>
                                      <m:t>𝜅</m:t>
                                    </m:r>
                                  </m:e>
                                  <m:sub>
                                    <m:r>
                                      <a:rPr lang="en-US" altLang="zh-TW" i="1">
                                        <a:latin typeface="Cambria Math" panose="02040503050406030204" pitchFamily="18" charset="0"/>
                                        <a:cs typeface="Times New Roman" panose="02020603050405020304" pitchFamily="18" charset="0"/>
                                      </a:rPr>
                                      <m:t>𝑡</m:t>
                                    </m:r>
                                    <m:r>
                                      <a:rPr lang="en-US" altLang="zh-TW" b="0" i="1" smtClean="0">
                                        <a:latin typeface="Cambria Math" panose="02040503050406030204" pitchFamily="18" charset="0"/>
                                        <a:cs typeface="Times New Roman" panose="02020603050405020304" pitchFamily="18" charset="0"/>
                                      </a:rPr>
                                      <m:t>−1</m:t>
                                    </m:r>
                                  </m:sub>
                                  <m:sup>
                                    <m:d>
                                      <m:dPr>
                                        <m:ctrlPr>
                                          <a:rPr lang="en-US" altLang="zh-TW" i="1">
                                            <a:latin typeface="Cambria Math" panose="02040503050406030204" pitchFamily="18" charset="0"/>
                                            <a:cs typeface="Times New Roman" panose="02020603050405020304" pitchFamily="18" charset="0"/>
                                          </a:rPr>
                                        </m:ctrlPr>
                                      </m:dPr>
                                      <m:e>
                                        <m:r>
                                          <a:rPr lang="en-US" altLang="zh-TW" i="1">
                                            <a:latin typeface="Cambria Math" panose="02040503050406030204" pitchFamily="18" charset="0"/>
                                            <a:cs typeface="Times New Roman" panose="02020603050405020304" pitchFamily="18" charset="0"/>
                                          </a:rPr>
                                          <m:t>2</m:t>
                                        </m:r>
                                      </m:e>
                                    </m:d>
                                  </m:sup>
                                </m:sSubSup>
                              </m:e>
                            </m:mr>
                          </m:m>
                        </m:e>
                      </m:d>
                      <m:r>
                        <a:rPr lang="en-US" altLang="zh-TW" b="0" i="1" smtClean="0">
                          <a:latin typeface="Cambria Math" panose="02040503050406030204" pitchFamily="18" charset="0"/>
                          <a:cs typeface="Times New Roman" panose="02020603050405020304" pitchFamily="18" charset="0"/>
                        </a:rPr>
                        <m:t>+</m:t>
                      </m:r>
                      <m:d>
                        <m:dPr>
                          <m:begChr m:val="["/>
                          <m:endChr m:val="]"/>
                          <m:ctrlPr>
                            <a:rPr lang="en-US" altLang="zh-TW" i="1">
                              <a:latin typeface="Cambria Math" panose="02040503050406030204" pitchFamily="18" charset="0"/>
                              <a:cs typeface="Times New Roman" panose="02020603050405020304" pitchFamily="18" charset="0"/>
                            </a:rPr>
                          </m:ctrlPr>
                        </m:dPr>
                        <m:e>
                          <m:m>
                            <m:mPr>
                              <m:mcs>
                                <m:mc>
                                  <m:mcPr>
                                    <m:count m:val="1"/>
                                    <m:mcJc m:val="center"/>
                                  </m:mcPr>
                                </m:mc>
                              </m:mcs>
                              <m:ctrlPr>
                                <a:rPr lang="en-US" altLang="zh-TW" i="1">
                                  <a:latin typeface="Cambria Math" panose="02040503050406030204" pitchFamily="18" charset="0"/>
                                  <a:cs typeface="Times New Roman" panose="02020603050405020304" pitchFamily="18" charset="0"/>
                                </a:rPr>
                              </m:ctrlPr>
                            </m:mPr>
                            <m:mr>
                              <m:e>
                                <m:sSubSup>
                                  <m:sSubSupPr>
                                    <m:ctrlPr>
                                      <a:rPr lang="en-US" altLang="zh-TW" i="1">
                                        <a:latin typeface="Cambria Math" panose="02040503050406030204" pitchFamily="18" charset="0"/>
                                        <a:cs typeface="Times New Roman" panose="02020603050405020304" pitchFamily="18" charset="0"/>
                                      </a:rPr>
                                    </m:ctrlPr>
                                  </m:sSubSupPr>
                                  <m:e>
                                    <m:r>
                                      <a:rPr lang="en-US" altLang="zh-TW" b="0" i="1" smtClean="0">
                                        <a:latin typeface="Cambria Math" panose="02040503050406030204" pitchFamily="18" charset="0"/>
                                        <a:cs typeface="Times New Roman" panose="02020603050405020304" pitchFamily="18" charset="0"/>
                                      </a:rPr>
                                      <m:t>𝑒</m:t>
                                    </m:r>
                                  </m:e>
                                  <m:sub>
                                    <m:r>
                                      <a:rPr lang="en-US" altLang="zh-TW" i="1">
                                        <a:latin typeface="Cambria Math" panose="02040503050406030204" pitchFamily="18" charset="0"/>
                                        <a:cs typeface="Times New Roman" panose="02020603050405020304" pitchFamily="18" charset="0"/>
                                      </a:rPr>
                                      <m:t>𝑡</m:t>
                                    </m:r>
                                  </m:sub>
                                  <m:sup>
                                    <m:d>
                                      <m:dPr>
                                        <m:ctrlPr>
                                          <a:rPr lang="en-US" altLang="zh-TW" i="1">
                                            <a:latin typeface="Cambria Math" panose="02040503050406030204" pitchFamily="18" charset="0"/>
                                            <a:cs typeface="Times New Roman" panose="02020603050405020304" pitchFamily="18" charset="0"/>
                                          </a:rPr>
                                        </m:ctrlPr>
                                      </m:dPr>
                                      <m:e>
                                        <m:r>
                                          <a:rPr lang="en-US" altLang="zh-TW" i="1">
                                            <a:latin typeface="Cambria Math" panose="02040503050406030204" pitchFamily="18" charset="0"/>
                                            <a:cs typeface="Times New Roman" panose="02020603050405020304" pitchFamily="18" charset="0"/>
                                          </a:rPr>
                                          <m:t>1</m:t>
                                        </m:r>
                                      </m:e>
                                    </m:d>
                                  </m:sup>
                                </m:sSubSup>
                              </m:e>
                            </m:mr>
                            <m:mr>
                              <m:e>
                                <m:sSubSup>
                                  <m:sSubSupPr>
                                    <m:ctrlPr>
                                      <a:rPr lang="en-US" altLang="zh-TW" i="1">
                                        <a:latin typeface="Cambria Math" panose="02040503050406030204" pitchFamily="18" charset="0"/>
                                        <a:cs typeface="Times New Roman" panose="02020603050405020304" pitchFamily="18" charset="0"/>
                                      </a:rPr>
                                    </m:ctrlPr>
                                  </m:sSubSupPr>
                                  <m:e>
                                    <m:r>
                                      <a:rPr lang="en-US" altLang="zh-TW" b="0" i="1" smtClean="0">
                                        <a:latin typeface="Cambria Math" panose="02040503050406030204" pitchFamily="18" charset="0"/>
                                        <a:cs typeface="Times New Roman" panose="02020603050405020304" pitchFamily="18" charset="0"/>
                                      </a:rPr>
                                      <m:t>𝑒</m:t>
                                    </m:r>
                                  </m:e>
                                  <m:sub>
                                    <m:r>
                                      <a:rPr lang="en-US" altLang="zh-TW" i="1">
                                        <a:latin typeface="Cambria Math" panose="02040503050406030204" pitchFamily="18" charset="0"/>
                                        <a:cs typeface="Times New Roman" panose="02020603050405020304" pitchFamily="18" charset="0"/>
                                      </a:rPr>
                                      <m:t>𝑡</m:t>
                                    </m:r>
                                  </m:sub>
                                  <m:sup>
                                    <m:d>
                                      <m:dPr>
                                        <m:ctrlPr>
                                          <a:rPr lang="en-US" altLang="zh-TW" i="1">
                                            <a:latin typeface="Cambria Math" panose="02040503050406030204" pitchFamily="18" charset="0"/>
                                            <a:cs typeface="Times New Roman" panose="02020603050405020304" pitchFamily="18" charset="0"/>
                                          </a:rPr>
                                        </m:ctrlPr>
                                      </m:dPr>
                                      <m:e>
                                        <m:r>
                                          <a:rPr lang="en-US" altLang="zh-TW" i="1">
                                            <a:latin typeface="Cambria Math" panose="02040503050406030204" pitchFamily="18" charset="0"/>
                                            <a:cs typeface="Times New Roman" panose="02020603050405020304" pitchFamily="18" charset="0"/>
                                          </a:rPr>
                                          <m:t>2</m:t>
                                        </m:r>
                                      </m:e>
                                    </m:d>
                                  </m:sup>
                                </m:sSubSup>
                              </m:e>
                            </m:mr>
                          </m:m>
                        </m:e>
                      </m:d>
                    </m:oMath>
                  </m:oMathPara>
                </a14:m>
                <a:endParaRPr lang="en-US" altLang="zh-TW" dirty="0">
                  <a:latin typeface="Times New Roman" panose="02020603050405020304" pitchFamily="18" charset="0"/>
                  <a:cs typeface="Times New Roman" panose="02020603050405020304" pitchFamily="18" charset="0"/>
                </a:endParaRPr>
              </a:p>
            </p:txBody>
          </p:sp>
        </mc:Choice>
        <mc:Fallback>
          <p:sp>
            <p:nvSpPr>
              <p:cNvPr id="3" name="內容版面配置區 2"/>
              <p:cNvSpPr>
                <a:spLocks noGrp="1" noRot="1" noChangeAspect="1" noMove="1" noResize="1" noEditPoints="1" noAdjustHandles="1" noChangeArrowheads="1" noChangeShapeType="1" noTextEdit="1"/>
              </p:cNvSpPr>
              <p:nvPr>
                <p:ph idx="1"/>
              </p:nvPr>
            </p:nvSpPr>
            <p:spPr>
              <a:blipFill rotWithShape="0">
                <a:blip r:embed="rId3"/>
                <a:stretch>
                  <a:fillRect l="-303" t="-1504"/>
                </a:stretch>
              </a:blipFill>
            </p:spPr>
            <p:txBody>
              <a:bodyPr/>
              <a:lstStyle/>
              <a:p>
                <a:r>
                  <a:rPr lang="zh-TW" altLang="en-US">
                    <a:noFill/>
                  </a:rPr>
                  <a:t> </a:t>
                </a:r>
              </a:p>
            </p:txBody>
          </p:sp>
        </mc:Fallback>
      </mc:AlternateContent>
      <p:sp>
        <p:nvSpPr>
          <p:cNvPr id="4" name="投影片編號版面配置區 3"/>
          <p:cNvSpPr>
            <a:spLocks noGrp="1"/>
          </p:cNvSpPr>
          <p:nvPr>
            <p:ph type="sldNum" sz="quarter" idx="12"/>
          </p:nvPr>
        </p:nvSpPr>
        <p:spPr/>
        <p:txBody>
          <a:bodyPr/>
          <a:lstStyle/>
          <a:p>
            <a:fld id="{4FAB73BC-B049-4115-A692-8D63A059BFB8}" type="slidenum">
              <a:rPr lang="en-US" smtClean="0"/>
              <a:t>12</a:t>
            </a:fld>
            <a:endParaRPr lang="en-US" dirty="0"/>
          </a:p>
        </p:txBody>
      </p:sp>
    </p:spTree>
    <p:extLst>
      <p:ext uri="{BB962C8B-B14F-4D97-AF65-F5344CB8AC3E}">
        <p14:creationId xmlns:p14="http://schemas.microsoft.com/office/powerpoint/2010/main" val="1016765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4FAB73BC-B049-4115-A692-8D63A059BFB8}" type="slidenum">
              <a:rPr lang="en-US" smtClean="0"/>
              <a:t>13</a:t>
            </a:fld>
            <a:endParaRPr lang="en-US" dirty="0"/>
          </a:p>
        </p:txBody>
      </p:sp>
      <p:pic>
        <p:nvPicPr>
          <p:cNvPr id="6" name="圖片 5"/>
          <p:cNvPicPr>
            <a:picLocks noChangeAspect="1"/>
          </p:cNvPicPr>
          <p:nvPr/>
        </p:nvPicPr>
        <p:blipFill>
          <a:blip r:embed="rId2"/>
          <a:stretch>
            <a:fillRect/>
          </a:stretch>
        </p:blipFill>
        <p:spPr>
          <a:xfrm>
            <a:off x="305415" y="180830"/>
            <a:ext cx="5297717" cy="3663806"/>
          </a:xfrm>
          <a:prstGeom prst="rect">
            <a:avLst/>
          </a:prstGeom>
        </p:spPr>
      </p:pic>
      <p:pic>
        <p:nvPicPr>
          <p:cNvPr id="7" name="圖片 6"/>
          <p:cNvPicPr>
            <a:picLocks noChangeAspect="1"/>
          </p:cNvPicPr>
          <p:nvPr/>
        </p:nvPicPr>
        <p:blipFill>
          <a:blip r:embed="rId3"/>
          <a:stretch>
            <a:fillRect/>
          </a:stretch>
        </p:blipFill>
        <p:spPr>
          <a:xfrm>
            <a:off x="5362736" y="2370914"/>
            <a:ext cx="5947658" cy="3998714"/>
          </a:xfrm>
          <a:prstGeom prst="rect">
            <a:avLst/>
          </a:prstGeom>
        </p:spPr>
      </p:pic>
    </p:spTree>
    <p:extLst>
      <p:ext uri="{BB962C8B-B14F-4D97-AF65-F5344CB8AC3E}">
        <p14:creationId xmlns:p14="http://schemas.microsoft.com/office/powerpoint/2010/main" val="38682384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6000" b="1" dirty="0" smtClean="0">
                <a:latin typeface="Cambria Math" panose="02040503050406030204" pitchFamily="18" charset="0"/>
                <a:ea typeface="Cambria Math" panose="02040503050406030204" pitchFamily="18" charset="0"/>
              </a:rPr>
              <a:t>Comparison</a:t>
            </a:r>
            <a:endParaRPr lang="zh-TW" altLang="en-US" sz="6000" b="1" dirty="0">
              <a:latin typeface="Cambria Math" panose="02040503050406030204" pitchFamily="18" charset="0"/>
            </a:endParaRPr>
          </a:p>
        </p:txBody>
      </p:sp>
      <p:sp>
        <p:nvSpPr>
          <p:cNvPr id="3" name="內容版面配置區 2"/>
          <p:cNvSpPr>
            <a:spLocks noGrp="1"/>
          </p:cNvSpPr>
          <p:nvPr>
            <p:ph idx="1"/>
          </p:nvPr>
        </p:nvSpPr>
        <p:spPr/>
        <p:txBody>
          <a:bodyPr/>
          <a:lstStyle/>
          <a:p>
            <a:r>
              <a:rPr lang="en-US" altLang="zh-TW" dirty="0" smtClean="0">
                <a:latin typeface="Times New Roman" panose="02020603050405020304" pitchFamily="18" charset="0"/>
                <a:cs typeface="Times New Roman" panose="02020603050405020304" pitchFamily="18" charset="0"/>
              </a:rPr>
              <a:t>To understand </a:t>
            </a:r>
            <a:r>
              <a:rPr lang="en-US" altLang="zh-TW" dirty="0">
                <a:latin typeface="Times New Roman" panose="02020603050405020304" pitchFamily="18" charset="0"/>
                <a:cs typeface="Times New Roman" panose="02020603050405020304" pitchFamily="18" charset="0"/>
              </a:rPr>
              <a:t>the distinction among the CBD, </a:t>
            </a:r>
            <a:r>
              <a:rPr lang="en-US" altLang="zh-TW" dirty="0" smtClean="0">
                <a:latin typeface="Times New Roman" panose="02020603050405020304" pitchFamily="18" charset="0"/>
                <a:cs typeface="Times New Roman" panose="02020603050405020304" pitchFamily="18" charset="0"/>
              </a:rPr>
              <a:t>Lee-Carter </a:t>
            </a:r>
            <a:r>
              <a:rPr lang="en-US" altLang="zh-TW" dirty="0">
                <a:latin typeface="Times New Roman" panose="02020603050405020304" pitchFamily="18" charset="0"/>
                <a:cs typeface="Times New Roman" panose="02020603050405020304" pitchFamily="18" charset="0"/>
              </a:rPr>
              <a:t>mortality models and static </a:t>
            </a:r>
            <a:r>
              <a:rPr lang="en-US" altLang="zh-TW" dirty="0" smtClean="0">
                <a:latin typeface="Times New Roman" panose="02020603050405020304" pitchFamily="18" charset="0"/>
                <a:cs typeface="Times New Roman" panose="02020603050405020304" pitchFamily="18" charset="0"/>
              </a:rPr>
              <a:t>mortality rates</a:t>
            </a:r>
            <a:r>
              <a:rPr lang="en-US" altLang="zh-TW" dirty="0">
                <a:latin typeface="Times New Roman" panose="02020603050405020304" pitchFamily="18" charset="0"/>
                <a:cs typeface="Times New Roman" panose="02020603050405020304" pitchFamily="18" charset="0"/>
              </a:rPr>
              <a:t>, we compare the simulated survival probability for a man aged 62 </a:t>
            </a:r>
            <a:r>
              <a:rPr lang="en-US" altLang="zh-TW" dirty="0" smtClean="0">
                <a:latin typeface="Times New Roman" panose="02020603050405020304" pitchFamily="18" charset="0"/>
                <a:cs typeface="Times New Roman" panose="02020603050405020304" pitchFamily="18" charset="0"/>
              </a:rPr>
              <a:t>years separately </a:t>
            </a:r>
            <a:r>
              <a:rPr lang="en-US" altLang="zh-TW" dirty="0">
                <a:latin typeface="Times New Roman" panose="02020603050405020304" pitchFamily="18" charset="0"/>
                <a:cs typeface="Times New Roman" panose="02020603050405020304" pitchFamily="18" charset="0"/>
              </a:rPr>
              <a:t>in Figure </a:t>
            </a:r>
            <a:r>
              <a:rPr lang="en-US" altLang="zh-TW" dirty="0" smtClean="0">
                <a:latin typeface="Times New Roman" panose="02020603050405020304" pitchFamily="18" charset="0"/>
                <a:cs typeface="Times New Roman" panose="02020603050405020304" pitchFamily="18" charset="0"/>
              </a:rPr>
              <a:t>3.</a:t>
            </a:r>
          </a:p>
          <a:p>
            <a:r>
              <a:rPr lang="en-US" altLang="zh-TW" dirty="0" smtClean="0">
                <a:latin typeface="Times New Roman" panose="02020603050405020304" pitchFamily="18" charset="0"/>
                <a:cs typeface="Times New Roman" panose="02020603050405020304" pitchFamily="18" charset="0"/>
              </a:rPr>
              <a:t>Figure 3 </a:t>
            </a:r>
            <a:r>
              <a:rPr lang="en-US" altLang="zh-TW" dirty="0">
                <a:latin typeface="Times New Roman" panose="02020603050405020304" pitchFamily="18" charset="0"/>
                <a:cs typeface="Times New Roman" panose="02020603050405020304" pitchFamily="18" charset="0"/>
              </a:rPr>
              <a:t>shows the survival probability projected by the </a:t>
            </a:r>
            <a:r>
              <a:rPr lang="en-US" altLang="zh-TW" dirty="0" smtClean="0">
                <a:latin typeface="Times New Roman" panose="02020603050405020304" pitchFamily="18" charset="0"/>
                <a:cs typeface="Times New Roman" panose="02020603050405020304" pitchFamily="18" charset="0"/>
              </a:rPr>
              <a:t>CBD model </a:t>
            </a:r>
            <a:r>
              <a:rPr lang="en-US" altLang="zh-TW" dirty="0">
                <a:latin typeface="Times New Roman" panose="02020603050405020304" pitchFamily="18" charset="0"/>
                <a:cs typeface="Times New Roman" panose="02020603050405020304" pitchFamily="18" charset="0"/>
              </a:rPr>
              <a:t>is greater than that offered by the LC model. Since the static mortality </a:t>
            </a:r>
            <a:r>
              <a:rPr lang="en-US" altLang="zh-TW" dirty="0" smtClean="0">
                <a:latin typeface="Times New Roman" panose="02020603050405020304" pitchFamily="18" charset="0"/>
                <a:cs typeface="Times New Roman" panose="02020603050405020304" pitchFamily="18" charset="0"/>
              </a:rPr>
              <a:t>rates ignoring </a:t>
            </a:r>
            <a:r>
              <a:rPr lang="en-US" altLang="zh-TW" dirty="0">
                <a:latin typeface="Times New Roman" panose="02020603050405020304" pitchFamily="18" charset="0"/>
                <a:cs typeface="Times New Roman" panose="02020603050405020304" pitchFamily="18" charset="0"/>
              </a:rPr>
              <a:t>the mortality improvement, the projected survival probability is </a:t>
            </a:r>
            <a:r>
              <a:rPr lang="en-US" altLang="zh-TW" dirty="0" smtClean="0">
                <a:latin typeface="Times New Roman" panose="02020603050405020304" pitchFamily="18" charset="0"/>
                <a:cs typeface="Times New Roman" panose="02020603050405020304" pitchFamily="18" charset="0"/>
              </a:rPr>
              <a:t>much underestimated</a:t>
            </a:r>
            <a:r>
              <a:rPr lang="en-US" altLang="zh-TW" dirty="0">
                <a:latin typeface="Times New Roman" panose="02020603050405020304" pitchFamily="18" charset="0"/>
                <a:cs typeface="Times New Roman" panose="02020603050405020304" pitchFamily="18" charset="0"/>
              </a:rPr>
              <a:t>.</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4FAB73BC-B049-4115-A692-8D63A059BFB8}" type="slidenum">
              <a:rPr lang="en-US" smtClean="0"/>
              <a:t>14</a:t>
            </a:fld>
            <a:endParaRPr lang="en-US" dirty="0"/>
          </a:p>
        </p:txBody>
      </p:sp>
    </p:spTree>
    <p:extLst>
      <p:ext uri="{BB962C8B-B14F-4D97-AF65-F5344CB8AC3E}">
        <p14:creationId xmlns:p14="http://schemas.microsoft.com/office/powerpoint/2010/main" val="4147739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4FAB73BC-B049-4115-A692-8D63A059BFB8}" type="slidenum">
              <a:rPr lang="en-US" smtClean="0"/>
              <a:t>15</a:t>
            </a:fld>
            <a:endParaRPr lang="en-US" dirty="0"/>
          </a:p>
        </p:txBody>
      </p:sp>
      <p:pic>
        <p:nvPicPr>
          <p:cNvPr id="5" name="圖片 4"/>
          <p:cNvPicPr>
            <a:picLocks noChangeAspect="1"/>
          </p:cNvPicPr>
          <p:nvPr/>
        </p:nvPicPr>
        <p:blipFill>
          <a:blip r:embed="rId2"/>
          <a:stretch>
            <a:fillRect/>
          </a:stretch>
        </p:blipFill>
        <p:spPr>
          <a:xfrm>
            <a:off x="2531099" y="839580"/>
            <a:ext cx="7485346" cy="4906594"/>
          </a:xfrm>
          <a:prstGeom prst="rect">
            <a:avLst/>
          </a:prstGeom>
        </p:spPr>
      </p:pic>
    </p:spTree>
    <p:extLst>
      <p:ext uri="{BB962C8B-B14F-4D97-AF65-F5344CB8AC3E}">
        <p14:creationId xmlns:p14="http://schemas.microsoft.com/office/powerpoint/2010/main" val="669554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7000" b="1" dirty="0" smtClean="0">
                <a:latin typeface="Cambria Math" panose="02040503050406030204" pitchFamily="18" charset="0"/>
                <a:ea typeface="Cambria Math" panose="02040503050406030204" pitchFamily="18" charset="0"/>
              </a:rPr>
              <a:t>Review</a:t>
            </a:r>
            <a:endParaRPr lang="zh-TW" altLang="en-US" sz="7000" b="1" dirty="0">
              <a:latin typeface="Cambria Math" panose="02040503050406030204" pitchFamily="18" charset="0"/>
            </a:endParaRPr>
          </a:p>
        </p:txBody>
      </p:sp>
      <p:sp>
        <p:nvSpPr>
          <p:cNvPr id="3" name="內容版面配置區 2"/>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Reverse mortgages are new financial products that allow the elders to convert </a:t>
            </a:r>
            <a:r>
              <a:rPr lang="en-US" altLang="zh-TW" dirty="0" smtClean="0">
                <a:latin typeface="Times New Roman" panose="02020603050405020304" pitchFamily="18" charset="0"/>
                <a:cs typeface="Times New Roman" panose="02020603050405020304" pitchFamily="18" charset="0"/>
              </a:rPr>
              <a:t>their home </a:t>
            </a:r>
            <a:r>
              <a:rPr lang="en-US" altLang="zh-TW" dirty="0">
                <a:latin typeface="Times New Roman" panose="02020603050405020304" pitchFamily="18" charset="0"/>
                <a:cs typeface="Times New Roman" panose="02020603050405020304" pitchFamily="18" charset="0"/>
              </a:rPr>
              <a:t>equity into cash until they die. </a:t>
            </a:r>
            <a:endParaRPr lang="en-US" altLang="zh-TW" dirty="0" smtClean="0">
              <a:latin typeface="Times New Roman" panose="02020603050405020304" pitchFamily="18" charset="0"/>
              <a:cs typeface="Times New Roman" panose="02020603050405020304" pitchFamily="18" charset="0"/>
            </a:endParaRPr>
          </a:p>
          <a:p>
            <a:r>
              <a:rPr lang="en-US" altLang="zh-TW" dirty="0" smtClean="0">
                <a:latin typeface="Times New Roman" panose="02020603050405020304" pitchFamily="18" charset="0"/>
                <a:cs typeface="Times New Roman" panose="02020603050405020304" pitchFamily="18" charset="0"/>
              </a:rPr>
              <a:t>Unlike </a:t>
            </a:r>
            <a:r>
              <a:rPr lang="en-US" altLang="zh-TW" dirty="0">
                <a:latin typeface="Times New Roman" panose="02020603050405020304" pitchFamily="18" charset="0"/>
                <a:cs typeface="Times New Roman" panose="02020603050405020304" pitchFamily="18" charset="0"/>
              </a:rPr>
              <a:t>traditional mortgage pools, the credit risk in reverse mortgage pools is not driven by potential default of the loans. The main risk factors are the mortality, interest rate and the value of the underlying property.</a:t>
            </a:r>
          </a:p>
          <a:p>
            <a:r>
              <a:rPr lang="en-US" altLang="zh-TW" dirty="0">
                <a:latin typeface="Times New Roman" panose="02020603050405020304" pitchFamily="18" charset="0"/>
                <a:cs typeface="Times New Roman" panose="02020603050405020304" pitchFamily="18" charset="0"/>
              </a:rPr>
              <a:t>To develop reverse mortgage products, risk management has become important for the RM provider to control and manage the risk. Traditional methods for dealing with the risks associated with reverse mortgages are using insurance or writing no-negative guarantee.</a:t>
            </a:r>
          </a:p>
        </p:txBody>
      </p:sp>
      <p:sp>
        <p:nvSpPr>
          <p:cNvPr id="4" name="投影片編號版面配置區 3"/>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2037846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7000" b="1" dirty="0" err="1" smtClean="0">
                <a:latin typeface="Cambria Math" panose="02040503050406030204" pitchFamily="18" charset="0"/>
                <a:ea typeface="Cambria Math" panose="02040503050406030204" pitchFamily="18" charset="0"/>
              </a:rPr>
              <a:t>ReFinancing</a:t>
            </a:r>
            <a:endParaRPr lang="zh-TW" altLang="en-US" sz="7000" b="1" dirty="0">
              <a:latin typeface="Cambria Math" panose="02040503050406030204" pitchFamily="18" charset="0"/>
            </a:endParaRPr>
          </a:p>
        </p:txBody>
      </p:sp>
      <p:sp>
        <p:nvSpPr>
          <p:cNvPr id="3" name="內容版面配置區 2"/>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In many situations, </a:t>
            </a:r>
            <a:r>
              <a:rPr lang="en-US" altLang="zh-TW" dirty="0" smtClean="0">
                <a:latin typeface="Times New Roman" panose="02020603050405020304" pitchFamily="18" charset="0"/>
                <a:cs typeface="Times New Roman" panose="02020603050405020304" pitchFamily="18" charset="0"/>
              </a:rPr>
              <a:t>it </a:t>
            </a:r>
            <a:r>
              <a:rPr lang="en-US" altLang="zh-TW" dirty="0">
                <a:latin typeface="Times New Roman" panose="02020603050405020304" pitchFamily="18" charset="0"/>
                <a:cs typeface="Times New Roman" panose="02020603050405020304" pitchFamily="18" charset="0"/>
              </a:rPr>
              <a:t>can be extremely beneficial to </a:t>
            </a:r>
            <a:r>
              <a:rPr lang="en-US" altLang="zh-TW" dirty="0" smtClean="0">
                <a:latin typeface="Times New Roman" panose="02020603050405020304" pitchFamily="18" charset="0"/>
                <a:cs typeface="Times New Roman" panose="02020603050405020304" pitchFamily="18" charset="0"/>
              </a:rPr>
              <a:t>refinance.</a:t>
            </a:r>
          </a:p>
          <a:p>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most obvious trigger would be a change in interest rates. Since the balance of a reverse mortgage continues to accumulate interest until it is </a:t>
            </a:r>
            <a:r>
              <a:rPr lang="en-US" altLang="zh-TW" dirty="0" smtClean="0">
                <a:latin typeface="Times New Roman" panose="02020603050405020304" pitchFamily="18" charset="0"/>
                <a:cs typeface="Times New Roman" panose="02020603050405020304" pitchFamily="18" charset="0"/>
              </a:rPr>
              <a:t>repaid, </a:t>
            </a:r>
            <a:r>
              <a:rPr lang="en-US" altLang="zh-TW" dirty="0">
                <a:latin typeface="Times New Roman" panose="02020603050405020304" pitchFamily="18" charset="0"/>
                <a:cs typeface="Times New Roman" panose="02020603050405020304" pitchFamily="18" charset="0"/>
              </a:rPr>
              <a:t>a lower interest rate would necessarily translate into less </a:t>
            </a:r>
            <a:r>
              <a:rPr lang="en-US" altLang="zh-TW" dirty="0" smtClean="0">
                <a:latin typeface="Times New Roman" panose="02020603050405020304" pitchFamily="18" charset="0"/>
                <a:cs typeface="Times New Roman" panose="02020603050405020304" pitchFamily="18" charset="0"/>
              </a:rPr>
              <a:t>interest</a:t>
            </a:r>
            <a:r>
              <a:rPr lang="en-US" altLang="zh-TW" dirty="0">
                <a:latin typeface="Times New Roman" panose="02020603050405020304" pitchFamily="18" charset="0"/>
                <a:cs typeface="Times New Roman" panose="02020603050405020304" pitchFamily="18" charset="0"/>
              </a:rPr>
              <a:t>. For those with fixed rate reverse mortgages, this notion is pretty straightforward</a:t>
            </a:r>
            <a:r>
              <a:rPr lang="en-US" altLang="zh-TW" dirty="0" smtClean="0">
                <a:latin typeface="Times New Roman" panose="02020603050405020304" pitchFamily="18" charset="0"/>
                <a:cs typeface="Times New Roman" panose="02020603050405020304" pitchFamily="18" charset="0"/>
              </a:rPr>
              <a:t>.</a:t>
            </a:r>
          </a:p>
          <a:p>
            <a:r>
              <a:rPr lang="en-US" altLang="zh-TW" dirty="0">
                <a:latin typeface="Times New Roman" panose="02020603050405020304" pitchFamily="18" charset="0"/>
                <a:cs typeface="Times New Roman" panose="02020603050405020304" pitchFamily="18" charset="0"/>
              </a:rPr>
              <a:t>For those with adjustable-rate mortgages, the math is slightly more </a:t>
            </a:r>
            <a:r>
              <a:rPr lang="en-US" altLang="zh-TW" dirty="0" smtClean="0">
                <a:latin typeface="Times New Roman" panose="02020603050405020304" pitchFamily="18" charset="0"/>
                <a:cs typeface="Times New Roman" panose="02020603050405020304" pitchFamily="18" charset="0"/>
              </a:rPr>
              <a:t>complex. </a:t>
            </a:r>
            <a:r>
              <a:rPr lang="en-US" altLang="zh-TW" dirty="0">
                <a:latin typeface="Times New Roman" panose="02020603050405020304" pitchFamily="18" charset="0"/>
                <a:cs typeface="Times New Roman" panose="02020603050405020304" pitchFamily="18" charset="0"/>
              </a:rPr>
              <a:t>However, those that took out reverse mortgages many years ago </a:t>
            </a:r>
            <a:r>
              <a:rPr lang="en-US" altLang="zh-TW" dirty="0" smtClean="0">
                <a:latin typeface="Times New Roman" panose="02020603050405020304" pitchFamily="18" charset="0"/>
                <a:cs typeface="Times New Roman" panose="02020603050405020304" pitchFamily="18" charset="0"/>
              </a:rPr>
              <a:t>might </a:t>
            </a:r>
            <a:r>
              <a:rPr lang="en-US" altLang="zh-TW" dirty="0">
                <a:latin typeface="Times New Roman" panose="02020603050405020304" pitchFamily="18" charset="0"/>
                <a:cs typeface="Times New Roman" panose="02020603050405020304" pitchFamily="18" charset="0"/>
              </a:rPr>
              <a:t>wish to refinance into a fixed-rate </a:t>
            </a:r>
            <a:r>
              <a:rPr lang="en-US" altLang="zh-TW" dirty="0" smtClean="0">
                <a:latin typeface="Times New Roman" panose="02020603050405020304" pitchFamily="18" charset="0"/>
                <a:cs typeface="Times New Roman" panose="02020603050405020304" pitchFamily="18" charset="0"/>
              </a:rPr>
              <a:t>loan.</a:t>
            </a:r>
          </a:p>
          <a:p>
            <a:r>
              <a:rPr lang="en-US" altLang="zh-TW" dirty="0" smtClean="0">
                <a:latin typeface="Times New Roman" panose="02020603050405020304" pitchFamily="18" charset="0"/>
                <a:cs typeface="Times New Roman" panose="02020603050405020304" pitchFamily="18" charset="0"/>
              </a:rPr>
              <a:t>As </a:t>
            </a:r>
            <a:r>
              <a:rPr lang="en-US" altLang="zh-TW" dirty="0">
                <a:latin typeface="Times New Roman" panose="02020603050405020304" pitchFamily="18" charset="0"/>
                <a:cs typeface="Times New Roman" panose="02020603050405020304" pitchFamily="18" charset="0"/>
              </a:rPr>
              <a:t>with a conventional mortgage, the savings from lower interest might be offset by fees associated with the refinancing. In the case of reverse mortgages, these can be significant. In other words, unless interest rates drop dramatically (by 2</a:t>
            </a:r>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 refinancing probably won’t be economical.</a:t>
            </a: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4FAB73BC-B049-4115-A692-8D63A059BFB8}" type="slidenum">
              <a:rPr lang="en-US" smtClean="0"/>
              <a:t>3</a:t>
            </a:fld>
            <a:endParaRPr lang="en-US" dirty="0"/>
          </a:p>
        </p:txBody>
      </p:sp>
    </p:spTree>
    <p:extLst>
      <p:ext uri="{BB962C8B-B14F-4D97-AF65-F5344CB8AC3E}">
        <p14:creationId xmlns:p14="http://schemas.microsoft.com/office/powerpoint/2010/main" val="767366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7000" b="1" dirty="0" err="1" smtClean="0">
                <a:latin typeface="Cambria Math" panose="02040503050406030204" pitchFamily="18" charset="0"/>
                <a:ea typeface="Cambria Math" panose="02040503050406030204" pitchFamily="18" charset="0"/>
              </a:rPr>
              <a:t>ReFinancing</a:t>
            </a:r>
            <a:endParaRPr lang="zh-TW" altLang="en-US" sz="7000" b="1" dirty="0">
              <a:latin typeface="Cambria Math" panose="02040503050406030204" pitchFamily="18" charset="0"/>
            </a:endParaRPr>
          </a:p>
        </p:txBody>
      </p:sp>
      <p:sp>
        <p:nvSpPr>
          <p:cNvPr id="3" name="內容版面配置區 2"/>
          <p:cNvSpPr>
            <a:spLocks noGrp="1"/>
          </p:cNvSpPr>
          <p:nvPr>
            <p:ph idx="1"/>
          </p:nvPr>
        </p:nvSpPr>
        <p:spPr/>
        <p:txBody>
          <a:bodyPr>
            <a:normAutofit/>
          </a:bodyPr>
          <a:lstStyle/>
          <a:p>
            <a:r>
              <a:rPr lang="en-US" altLang="zh-TW" dirty="0" smtClean="0">
                <a:latin typeface="Times New Roman" panose="02020603050405020304" pitchFamily="18" charset="0"/>
                <a:cs typeface="Times New Roman" panose="02020603050405020304" pitchFamily="18" charset="0"/>
              </a:rPr>
              <a:t>The another goal </a:t>
            </a:r>
            <a:r>
              <a:rPr lang="en-US" altLang="zh-TW" dirty="0">
                <a:latin typeface="Times New Roman" panose="02020603050405020304" pitchFamily="18" charset="0"/>
                <a:cs typeface="Times New Roman" panose="02020603050405020304" pitchFamily="18" charset="0"/>
              </a:rPr>
              <a:t>of refinancing </a:t>
            </a:r>
            <a:r>
              <a:rPr lang="en-US" altLang="zh-TW" dirty="0" smtClean="0">
                <a:latin typeface="Times New Roman" panose="02020603050405020304" pitchFamily="18" charset="0"/>
                <a:cs typeface="Times New Roman" panose="02020603050405020304" pitchFamily="18" charset="0"/>
              </a:rPr>
              <a:t>- increased </a:t>
            </a:r>
            <a:r>
              <a:rPr lang="en-US" altLang="zh-TW" dirty="0">
                <a:latin typeface="Times New Roman" panose="02020603050405020304" pitchFamily="18" charset="0"/>
                <a:cs typeface="Times New Roman" panose="02020603050405020304" pitchFamily="18" charset="0"/>
              </a:rPr>
              <a:t>cash payout. </a:t>
            </a:r>
            <a:endParaRPr lang="en-US" altLang="zh-TW" dirty="0" smtClean="0">
              <a:latin typeface="Times New Roman" panose="02020603050405020304" pitchFamily="18" charset="0"/>
              <a:cs typeface="Times New Roman" panose="02020603050405020304" pitchFamily="18" charset="0"/>
            </a:endParaRPr>
          </a:p>
          <a:p>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initial loan amount was determined largely by factors </a:t>
            </a:r>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borrower’s age, home value, loan limits, interest rates, etc. In the years since you took a reverse mortgage, you have certainly aged, your house may have appreciated, federally-mandated loan limits may have risen, and/or interest rates may have fallen. All of these trends would entitle you to more </a:t>
            </a:r>
            <a:r>
              <a:rPr lang="en-US" altLang="zh-TW" dirty="0" smtClean="0">
                <a:latin typeface="Times New Roman" panose="02020603050405020304" pitchFamily="18" charset="0"/>
                <a:cs typeface="Times New Roman" panose="02020603050405020304" pitchFamily="18" charset="0"/>
              </a:rPr>
              <a:t>cash.</a:t>
            </a:r>
          </a:p>
          <a:p>
            <a:r>
              <a:rPr lang="en-US" altLang="zh-TW" dirty="0" smtClean="0">
                <a:latin typeface="Times New Roman" panose="02020603050405020304" pitchFamily="18" charset="0"/>
                <a:cs typeface="Times New Roman" panose="02020603050405020304" pitchFamily="18" charset="0"/>
              </a:rPr>
              <a:t>The borrower </a:t>
            </a:r>
            <a:r>
              <a:rPr lang="en-US" altLang="zh-TW" dirty="0">
                <a:latin typeface="Times New Roman" panose="02020603050405020304" pitchFamily="18" charset="0"/>
                <a:cs typeface="Times New Roman" panose="02020603050405020304" pitchFamily="18" charset="0"/>
              </a:rPr>
              <a:t>must make sure that the increased cash payout more than offsets the </a:t>
            </a:r>
            <a:r>
              <a:rPr lang="en-US" altLang="zh-TW" dirty="0" smtClean="0">
                <a:latin typeface="Times New Roman" panose="02020603050405020304" pitchFamily="18" charset="0"/>
                <a:cs typeface="Times New Roman" panose="02020603050405020304" pitchFamily="18" charset="0"/>
              </a:rPr>
              <a:t>fees.</a:t>
            </a: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4FAB73BC-B049-4115-A692-8D63A059BFB8}" type="slidenum">
              <a:rPr lang="en-US" smtClean="0"/>
              <a:t>4</a:t>
            </a:fld>
            <a:endParaRPr lang="en-US" dirty="0"/>
          </a:p>
        </p:txBody>
      </p:sp>
    </p:spTree>
    <p:extLst>
      <p:ext uri="{BB962C8B-B14F-4D97-AF65-F5344CB8AC3E}">
        <p14:creationId xmlns:p14="http://schemas.microsoft.com/office/powerpoint/2010/main" val="1502339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7000" b="1" dirty="0" smtClean="0">
                <a:latin typeface="Cambria Math" panose="02040503050406030204" pitchFamily="18" charset="0"/>
                <a:ea typeface="Cambria Math" panose="02040503050406030204" pitchFamily="18" charset="0"/>
              </a:rPr>
              <a:t>HECM</a:t>
            </a:r>
            <a:endParaRPr lang="zh-TW" altLang="en-US" sz="7000" b="1" dirty="0">
              <a:latin typeface="Cambria Math" panose="02040503050406030204" pitchFamily="18" charset="0"/>
            </a:endParaRPr>
          </a:p>
        </p:txBody>
      </p:sp>
      <p:sp>
        <p:nvSpPr>
          <p:cNvPr id="3" name="內容版面配置區 2"/>
          <p:cNvSpPr>
            <a:spLocks noGrp="1"/>
          </p:cNvSpPr>
          <p:nvPr>
            <p:ph idx="1"/>
          </p:nvPr>
        </p:nvSpPr>
        <p:spPr/>
        <p:txBody>
          <a:bodyPr>
            <a:normAutofit/>
          </a:bodyPr>
          <a:lstStyle/>
          <a:p>
            <a:r>
              <a:rPr lang="en-US" altLang="zh-TW" dirty="0">
                <a:latin typeface="Times New Roman" panose="02020603050405020304" pitchFamily="18" charset="0"/>
                <a:cs typeface="Times New Roman" panose="02020603050405020304" pitchFamily="18" charset="0"/>
              </a:rPr>
              <a:t>In the US market, Home Equity Conversion </a:t>
            </a:r>
            <a:r>
              <a:rPr lang="en-US" altLang="zh-TW" dirty="0" smtClean="0">
                <a:latin typeface="Times New Roman" panose="02020603050405020304" pitchFamily="18" charset="0"/>
                <a:cs typeface="Times New Roman" panose="02020603050405020304" pitchFamily="18" charset="0"/>
              </a:rPr>
              <a:t>Mortgage (HECM) </a:t>
            </a:r>
            <a:r>
              <a:rPr lang="en-US" altLang="zh-TW" dirty="0">
                <a:latin typeface="Times New Roman" panose="02020603050405020304" pitchFamily="18" charset="0"/>
                <a:cs typeface="Times New Roman" panose="02020603050405020304" pitchFamily="18" charset="0"/>
              </a:rPr>
              <a:t>program, Fannie Mae's Home Keeper program, </a:t>
            </a:r>
            <a:r>
              <a:rPr lang="en-US" altLang="zh-TW" dirty="0" smtClean="0">
                <a:latin typeface="Times New Roman" panose="02020603050405020304" pitchFamily="18" charset="0"/>
                <a:cs typeface="Times New Roman" panose="02020603050405020304" pitchFamily="18" charset="0"/>
              </a:rPr>
              <a:t>and Financial </a:t>
            </a:r>
            <a:r>
              <a:rPr lang="en-US" altLang="zh-TW" dirty="0">
                <a:latin typeface="Times New Roman" panose="02020603050405020304" pitchFamily="18" charset="0"/>
                <a:cs typeface="Times New Roman" panose="02020603050405020304" pitchFamily="18" charset="0"/>
              </a:rPr>
              <a:t>Freedom's Cash Account Advantage are three major reverse </a:t>
            </a:r>
            <a:r>
              <a:rPr lang="en-US" altLang="zh-TW" dirty="0" smtClean="0">
                <a:latin typeface="Times New Roman" panose="02020603050405020304" pitchFamily="18" charset="0"/>
                <a:cs typeface="Times New Roman" panose="02020603050405020304" pitchFamily="18" charset="0"/>
              </a:rPr>
              <a:t>mortgage programs</a:t>
            </a:r>
            <a:r>
              <a:rPr lang="en-US" altLang="zh-TW" dirty="0">
                <a:latin typeface="Times New Roman" panose="02020603050405020304" pitchFamily="18" charset="0"/>
                <a:cs typeface="Times New Roman" panose="02020603050405020304" pitchFamily="18" charset="0"/>
              </a:rPr>
              <a:t>. HECM Program </a:t>
            </a:r>
            <a:r>
              <a:rPr lang="en-US" altLang="zh-TW" dirty="0" smtClean="0">
                <a:latin typeface="Times New Roman" panose="02020603050405020304" pitchFamily="18" charset="0"/>
                <a:cs typeface="Times New Roman" panose="02020603050405020304" pitchFamily="18" charset="0"/>
              </a:rPr>
              <a:t>is </a:t>
            </a:r>
            <a:r>
              <a:rPr lang="en-US" altLang="zh-TW" dirty="0">
                <a:latin typeface="Times New Roman" panose="02020603050405020304" pitchFamily="18" charset="0"/>
                <a:cs typeface="Times New Roman" panose="02020603050405020304" pitchFamily="18" charset="0"/>
              </a:rPr>
              <a:t>the </a:t>
            </a:r>
            <a:r>
              <a:rPr lang="en-US" altLang="zh-TW" dirty="0" smtClean="0">
                <a:latin typeface="Times New Roman" panose="02020603050405020304" pitchFamily="18" charset="0"/>
                <a:cs typeface="Times New Roman" panose="02020603050405020304" pitchFamily="18" charset="0"/>
              </a:rPr>
              <a:t>most popular </a:t>
            </a:r>
            <a:r>
              <a:rPr lang="en-US" altLang="zh-TW" dirty="0">
                <a:latin typeface="Times New Roman" panose="02020603050405020304" pitchFamily="18" charset="0"/>
                <a:cs typeface="Times New Roman" panose="02020603050405020304" pitchFamily="18" charset="0"/>
              </a:rPr>
              <a:t>reverse mortgage program and accounts for 95% of the </a:t>
            </a:r>
            <a:r>
              <a:rPr lang="en-US" altLang="zh-TW" dirty="0" smtClean="0">
                <a:latin typeface="Times New Roman" panose="02020603050405020304" pitchFamily="18" charset="0"/>
                <a:cs typeface="Times New Roman" panose="02020603050405020304" pitchFamily="18" charset="0"/>
              </a:rPr>
              <a:t>market.</a:t>
            </a:r>
          </a:p>
          <a:p>
            <a:r>
              <a:rPr lang="en-US" altLang="zh-TW" dirty="0">
                <a:latin typeface="Times New Roman" panose="02020603050405020304" pitchFamily="18" charset="0"/>
                <a:cs typeface="Times New Roman" panose="02020603050405020304" pitchFamily="18" charset="0"/>
              </a:rPr>
              <a:t>Under the HECM program, the borrower must be at least 62 years age, living </a:t>
            </a:r>
            <a:r>
              <a:rPr lang="en-US" altLang="zh-TW" dirty="0" smtClean="0">
                <a:latin typeface="Times New Roman" panose="02020603050405020304" pitchFamily="18" charset="0"/>
                <a:cs typeface="Times New Roman" panose="02020603050405020304" pitchFamily="18" charset="0"/>
              </a:rPr>
              <a:t>in a </a:t>
            </a:r>
            <a:r>
              <a:rPr lang="en-US" altLang="zh-TW" dirty="0">
                <a:latin typeface="Times New Roman" panose="02020603050405020304" pitchFamily="18" charset="0"/>
                <a:cs typeface="Times New Roman" panose="02020603050405020304" pitchFamily="18" charset="0"/>
              </a:rPr>
              <a:t>single family property that meets Department of Housing and Urban </a:t>
            </a:r>
            <a:r>
              <a:rPr lang="en-US" altLang="zh-TW" dirty="0" smtClean="0">
                <a:latin typeface="Times New Roman" panose="02020603050405020304" pitchFamily="18" charset="0"/>
                <a:cs typeface="Times New Roman" panose="02020603050405020304" pitchFamily="18" charset="0"/>
              </a:rPr>
              <a:t>Development (HUD)’s </a:t>
            </a:r>
            <a:r>
              <a:rPr lang="en-US" altLang="zh-TW" dirty="0">
                <a:latin typeface="Times New Roman" panose="02020603050405020304" pitchFamily="18" charset="0"/>
                <a:cs typeface="Times New Roman" panose="02020603050405020304" pitchFamily="18" charset="0"/>
              </a:rPr>
              <a:t>minimum property </a:t>
            </a:r>
            <a:r>
              <a:rPr lang="en-US" altLang="zh-TW" dirty="0" smtClean="0">
                <a:latin typeface="Times New Roman" panose="02020603050405020304" pitchFamily="18" charset="0"/>
                <a:cs typeface="Times New Roman" panose="02020603050405020304" pitchFamily="18" charset="0"/>
              </a:rPr>
              <a:t>standard.</a:t>
            </a:r>
          </a:p>
          <a:p>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loan </a:t>
            </a:r>
            <a:r>
              <a:rPr lang="en-US" altLang="zh-TW" dirty="0" smtClean="0">
                <a:latin typeface="Times New Roman" panose="02020603050405020304" pitchFamily="18" charset="0"/>
                <a:cs typeface="Times New Roman" panose="02020603050405020304" pitchFamily="18" charset="0"/>
              </a:rPr>
              <a:t>can be </a:t>
            </a:r>
            <a:r>
              <a:rPr lang="en-US" altLang="zh-TW" dirty="0">
                <a:latin typeface="Times New Roman" panose="02020603050405020304" pitchFamily="18" charset="0"/>
                <a:cs typeface="Times New Roman" panose="02020603050405020304" pitchFamily="18" charset="0"/>
              </a:rPr>
              <a:t>taken as four common repayment forms including lump-sum, line of credit, </a:t>
            </a:r>
            <a:r>
              <a:rPr lang="en-US" altLang="zh-TW" dirty="0" smtClean="0">
                <a:latin typeface="Times New Roman" panose="02020603050405020304" pitchFamily="18" charset="0"/>
                <a:cs typeface="Times New Roman" panose="02020603050405020304" pitchFamily="18" charset="0"/>
              </a:rPr>
              <a:t>tenure, and term.</a:t>
            </a:r>
          </a:p>
          <a:p>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initial loan amount that can be borrowed depends on the initial </a:t>
            </a:r>
            <a:r>
              <a:rPr lang="en-US" altLang="zh-TW" dirty="0" smtClean="0">
                <a:latin typeface="Times New Roman" panose="02020603050405020304" pitchFamily="18" charset="0"/>
                <a:cs typeface="Times New Roman" panose="02020603050405020304" pitchFamily="18" charset="0"/>
              </a:rPr>
              <a:t>loan principal </a:t>
            </a:r>
            <a:r>
              <a:rPr lang="en-US" altLang="zh-TW" dirty="0">
                <a:latin typeface="Times New Roman" panose="02020603050405020304" pitchFamily="18" charset="0"/>
                <a:cs typeface="Times New Roman" panose="02020603050405020304" pitchFamily="18" charset="0"/>
              </a:rPr>
              <a:t>limit (IPL), which is decided according to the borrower’s age, property </a:t>
            </a:r>
            <a:r>
              <a:rPr lang="en-US" altLang="zh-TW" dirty="0" smtClean="0">
                <a:latin typeface="Times New Roman" panose="02020603050405020304" pitchFamily="18" charset="0"/>
                <a:cs typeface="Times New Roman" panose="02020603050405020304" pitchFamily="18" charset="0"/>
              </a:rPr>
              <a:t>value and </a:t>
            </a:r>
            <a:r>
              <a:rPr lang="en-US" altLang="zh-TW" dirty="0">
                <a:latin typeface="Times New Roman" panose="02020603050405020304" pitchFamily="18" charset="0"/>
                <a:cs typeface="Times New Roman" panose="02020603050405020304" pitchFamily="18" charset="0"/>
              </a:rPr>
              <a:t>interest rate</a:t>
            </a:r>
            <a:r>
              <a:rPr lang="en-US" altLang="zh-TW" dirty="0" smtClean="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4FAB73BC-B049-4115-A692-8D63A059BFB8}" type="slidenum">
              <a:rPr lang="en-US" smtClean="0"/>
              <a:t>5</a:t>
            </a:fld>
            <a:endParaRPr lang="en-US" dirty="0"/>
          </a:p>
        </p:txBody>
      </p:sp>
    </p:spTree>
    <p:extLst>
      <p:ext uri="{BB962C8B-B14F-4D97-AF65-F5344CB8AC3E}">
        <p14:creationId xmlns:p14="http://schemas.microsoft.com/office/powerpoint/2010/main" val="2682416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7000" b="1" dirty="0" smtClean="0">
                <a:latin typeface="Cambria Math" panose="02040503050406030204" pitchFamily="18" charset="0"/>
                <a:ea typeface="Cambria Math" panose="02040503050406030204" pitchFamily="18" charset="0"/>
              </a:rPr>
              <a:t>HECM</a:t>
            </a:r>
            <a:endParaRPr lang="zh-TW" altLang="en-US" sz="7000" b="1" dirty="0">
              <a:latin typeface="Cambria Math" panose="02040503050406030204" pitchFamily="18" charset="0"/>
            </a:endParaRPr>
          </a:p>
        </p:txBody>
      </p:sp>
      <p:sp>
        <p:nvSpPr>
          <p:cNvPr id="3" name="內容版面配置區 2"/>
          <p:cNvSpPr>
            <a:spLocks noGrp="1"/>
          </p:cNvSpPr>
          <p:nvPr>
            <p:ph idx="1"/>
          </p:nvPr>
        </p:nvSpPr>
        <p:spPr/>
        <p:txBody>
          <a:bodyPr>
            <a:normAutofit/>
          </a:bodyPr>
          <a:lstStyle/>
          <a:p>
            <a:r>
              <a:rPr lang="en-US" altLang="zh-TW" dirty="0" smtClean="0">
                <a:latin typeface="Times New Roman" panose="02020603050405020304" pitchFamily="18" charset="0"/>
                <a:cs typeface="Times New Roman" panose="02020603050405020304" pitchFamily="18" charset="0"/>
              </a:rPr>
              <a:t>To protect </a:t>
            </a:r>
            <a:r>
              <a:rPr lang="en-US" altLang="zh-TW" dirty="0">
                <a:latin typeface="Times New Roman" panose="02020603050405020304" pitchFamily="18" charset="0"/>
                <a:cs typeface="Times New Roman" panose="02020603050405020304" pitchFamily="18" charset="0"/>
              </a:rPr>
              <a:t>the lenders from possible losses, HUD provides mortgage insurance for </a:t>
            </a:r>
            <a:r>
              <a:rPr lang="en-US" altLang="zh-TW" dirty="0" smtClean="0">
                <a:latin typeface="Times New Roman" panose="02020603050405020304" pitchFamily="18" charset="0"/>
                <a:cs typeface="Times New Roman" panose="02020603050405020304" pitchFamily="18" charset="0"/>
              </a:rPr>
              <a:t>the HECM program.</a:t>
            </a:r>
          </a:p>
          <a:p>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mortgage insurance premiums are paid by borrowers </a:t>
            </a:r>
            <a:r>
              <a:rPr lang="en-US" altLang="zh-TW" dirty="0" smtClean="0">
                <a:latin typeface="Times New Roman" panose="02020603050405020304" pitchFamily="18" charset="0"/>
                <a:cs typeface="Times New Roman" panose="02020603050405020304" pitchFamily="18" charset="0"/>
              </a:rPr>
              <a:t>and include </a:t>
            </a:r>
            <a:r>
              <a:rPr lang="en-US" altLang="zh-TW" dirty="0">
                <a:latin typeface="Times New Roman" panose="02020603050405020304" pitchFamily="18" charset="0"/>
                <a:cs typeface="Times New Roman" panose="02020603050405020304" pitchFamily="18" charset="0"/>
              </a:rPr>
              <a:t>an upfront premium of 2% of the adjusted property value and an annual </a:t>
            </a:r>
            <a:r>
              <a:rPr lang="en-US" altLang="zh-TW" dirty="0" smtClean="0">
                <a:latin typeface="Times New Roman" panose="02020603050405020304" pitchFamily="18" charset="0"/>
                <a:cs typeface="Times New Roman" panose="02020603050405020304" pitchFamily="18" charset="0"/>
              </a:rPr>
              <a:t>rate of </a:t>
            </a:r>
            <a:r>
              <a:rPr lang="en-US" altLang="zh-TW" dirty="0">
                <a:latin typeface="Times New Roman" panose="02020603050405020304" pitchFamily="18" charset="0"/>
                <a:cs typeface="Times New Roman" panose="02020603050405020304" pitchFamily="18" charset="0"/>
              </a:rPr>
              <a:t>0.5% of the loan outstanding balance as long as the loan is active</a:t>
            </a:r>
            <a:r>
              <a:rPr lang="en-US" altLang="zh-TW" dirty="0" smtClean="0">
                <a:latin typeface="Times New Roman" panose="02020603050405020304" pitchFamily="18" charset="0"/>
                <a:cs typeface="Times New Roman" panose="02020603050405020304" pitchFamily="18" charset="0"/>
              </a:rPr>
              <a:t>.</a:t>
            </a:r>
          </a:p>
          <a:p>
            <a:r>
              <a:rPr lang="en-US" altLang="zh-TW" dirty="0">
                <a:latin typeface="Times New Roman" panose="02020603050405020304" pitchFamily="18" charset="0"/>
                <a:cs typeface="Times New Roman" panose="02020603050405020304" pitchFamily="18" charset="0"/>
              </a:rPr>
              <a:t>The insurance serves two purposes: </a:t>
            </a:r>
          </a:p>
          <a:p>
            <a:pPr marL="0" indent="0">
              <a:buNone/>
            </a:pPr>
            <a:r>
              <a:rPr lang="en-US" altLang="zh-TW" dirty="0">
                <a:latin typeface="Times New Roman" panose="02020603050405020304" pitchFamily="18" charset="0"/>
                <a:cs typeface="Times New Roman" panose="02020603050405020304" pitchFamily="18" charset="0"/>
              </a:rPr>
              <a:t>   	(1) It protects lenders from suffering losses if the final loan balance exceeds the 		      proceeds from the sale of a home.</a:t>
            </a:r>
          </a:p>
          <a:p>
            <a:pPr marL="0" indent="0">
              <a:buNone/>
            </a:pPr>
            <a:r>
              <a:rPr lang="en-US" altLang="zh-TW" dirty="0">
                <a:latin typeface="Times New Roman" panose="02020603050405020304" pitchFamily="18" charset="0"/>
                <a:cs typeface="Times New Roman" panose="02020603050405020304" pitchFamily="18" charset="0"/>
              </a:rPr>
              <a:t>   	(2) It continues monthly payments to the homeowner if the lender defaults on the loan</a:t>
            </a:r>
            <a:r>
              <a:rPr lang="en-US" altLang="zh-TW" dirty="0" smtClean="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4FAB73BC-B049-4115-A692-8D63A059BFB8}" type="slidenum">
              <a:rPr lang="en-US" smtClean="0"/>
              <a:t>6</a:t>
            </a:fld>
            <a:endParaRPr lang="en-US" dirty="0"/>
          </a:p>
        </p:txBody>
      </p:sp>
    </p:spTree>
    <p:extLst>
      <p:ext uri="{BB962C8B-B14F-4D97-AF65-F5344CB8AC3E}">
        <p14:creationId xmlns:p14="http://schemas.microsoft.com/office/powerpoint/2010/main" val="158414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7000" b="1" dirty="0" smtClean="0">
                <a:latin typeface="Cambria Math" panose="02040503050406030204" pitchFamily="18" charset="0"/>
                <a:ea typeface="Cambria Math" panose="02040503050406030204" pitchFamily="18" charset="0"/>
              </a:rPr>
              <a:t>HECM</a:t>
            </a:r>
            <a:endParaRPr lang="zh-TW" altLang="en-US" sz="7000" b="1" dirty="0">
              <a:latin typeface="Cambria Math" panose="02040503050406030204" pitchFamily="18" charset="0"/>
            </a:endParaRPr>
          </a:p>
        </p:txBody>
      </p:sp>
      <p:sp>
        <p:nvSpPr>
          <p:cNvPr id="3" name="內容版面配置區 2"/>
          <p:cNvSpPr>
            <a:spLocks noGrp="1"/>
          </p:cNvSpPr>
          <p:nvPr>
            <p:ph idx="1"/>
          </p:nvPr>
        </p:nvSpPr>
        <p:spPr/>
        <p:txBody>
          <a:bodyPr>
            <a:normAutofit/>
          </a:bodyPr>
          <a:lstStyle/>
          <a:p>
            <a:r>
              <a:rPr lang="en-US" altLang="zh-TW" dirty="0" smtClean="0">
                <a:latin typeface="Times New Roman" panose="02020603050405020304" pitchFamily="18" charset="0"/>
                <a:cs typeface="Times New Roman" panose="02020603050405020304" pitchFamily="18" charset="0"/>
              </a:rPr>
              <a:t>Most of the reverse </a:t>
            </a:r>
            <a:r>
              <a:rPr lang="en-US" altLang="zh-TW" dirty="0">
                <a:latin typeface="Times New Roman" panose="02020603050405020304" pitchFamily="18" charset="0"/>
                <a:cs typeface="Times New Roman" panose="02020603050405020304" pitchFamily="18" charset="0"/>
              </a:rPr>
              <a:t>mortgages are sold with a no-negative-equity-guarantee (NNEG) that protects the borrower by capping the redemption amount of the mortgage at the lesser of the face amount of the loan and the sale proceeds of the </a:t>
            </a:r>
            <a:r>
              <a:rPr lang="en-US" altLang="zh-TW" dirty="0" smtClean="0">
                <a:latin typeface="Times New Roman" panose="02020603050405020304" pitchFamily="18" charset="0"/>
                <a:cs typeface="Times New Roman" panose="02020603050405020304" pitchFamily="18" charset="0"/>
              </a:rPr>
              <a:t>home.</a:t>
            </a:r>
          </a:p>
          <a:p>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NNEG can be viewed as a </a:t>
            </a:r>
            <a:r>
              <a:rPr lang="en-US" altLang="zh-TW" dirty="0">
                <a:solidFill>
                  <a:srgbClr val="FF0000"/>
                </a:solidFill>
                <a:latin typeface="Times New Roman" panose="02020603050405020304" pitchFamily="18" charset="0"/>
                <a:cs typeface="Times New Roman" panose="02020603050405020304" pitchFamily="18" charset="0"/>
              </a:rPr>
              <a:t>European put option </a:t>
            </a:r>
            <a:r>
              <a:rPr lang="en-US" altLang="zh-TW" dirty="0">
                <a:latin typeface="Times New Roman" panose="02020603050405020304" pitchFamily="18" charset="0"/>
                <a:cs typeface="Times New Roman" panose="02020603050405020304" pitchFamily="18" charset="0"/>
              </a:rPr>
              <a:t>on </a:t>
            </a:r>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mortgaged property</a:t>
            </a:r>
            <a:r>
              <a:rPr lang="en-US" altLang="zh-TW" dirty="0" smtClean="0">
                <a:latin typeface="Times New Roman" panose="02020603050405020304" pitchFamily="18" charset="0"/>
                <a:cs typeface="Times New Roman" panose="02020603050405020304" pitchFamily="18" charset="0"/>
              </a:rPr>
              <a:t>.</a:t>
            </a:r>
          </a:p>
          <a:p>
            <a:pPr marL="0" indent="0">
              <a:buNone/>
            </a:pPr>
            <a:r>
              <a:rPr lang="en-US" altLang="zh-TW" dirty="0" smtClean="0">
                <a:latin typeface="Times New Roman" panose="02020603050405020304" pitchFamily="18" charset="0"/>
                <a:cs typeface="Times New Roman" panose="02020603050405020304" pitchFamily="18" charset="0"/>
              </a:rPr>
              <a:t>(</a:t>
            </a:r>
            <a:r>
              <a:rPr lang="en-US" altLang="zh-TW" dirty="0">
                <a:latin typeface="Times New Roman" panose="02020603050405020304" pitchFamily="18" charset="0"/>
                <a:cs typeface="Times New Roman" panose="02020603050405020304" pitchFamily="18" charset="0"/>
              </a:rPr>
              <a:t>The guarantee is comparable to a put option with the </a:t>
            </a:r>
            <a:r>
              <a:rPr lang="en-US" altLang="zh-TW" dirty="0" err="1">
                <a:latin typeface="Times New Roman" panose="02020603050405020304" pitchFamily="18" charset="0"/>
                <a:cs typeface="Times New Roman" panose="02020603050405020304" pitchFamily="18" charset="0"/>
              </a:rPr>
              <a:t>collateralised</a:t>
            </a:r>
            <a:r>
              <a:rPr lang="en-US" altLang="zh-TW" dirty="0">
                <a:latin typeface="Times New Roman" panose="02020603050405020304" pitchFamily="18" charset="0"/>
                <a:cs typeface="Times New Roman" panose="02020603050405020304" pitchFamily="18" charset="0"/>
              </a:rPr>
              <a:t> property as the underlying </a:t>
            </a:r>
            <a:r>
              <a:rPr lang="en-US" altLang="zh-TW" dirty="0" smtClean="0">
                <a:latin typeface="Times New Roman" panose="02020603050405020304" pitchFamily="18" charset="0"/>
                <a:cs typeface="Times New Roman" panose="02020603050405020304" pitchFamily="18" charset="0"/>
              </a:rPr>
              <a:t>asset </a:t>
            </a:r>
            <a:r>
              <a:rPr lang="en-US" altLang="zh-TW" dirty="0">
                <a:latin typeface="Times New Roman" panose="02020603050405020304" pitchFamily="18" charset="0"/>
                <a:cs typeface="Times New Roman" panose="02020603050405020304" pitchFamily="18" charset="0"/>
              </a:rPr>
              <a:t>and an increasing strike price</a:t>
            </a:r>
            <a:r>
              <a:rPr lang="en-US" altLang="zh-TW" dirty="0" smtClean="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pPr marL="0" indent="0">
              <a:buNone/>
            </a:pPr>
            <a:endParaRPr lang="en-US" altLang="zh-TW"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4FAB73BC-B049-4115-A692-8D63A059BFB8}" type="slidenum">
              <a:rPr lang="en-US" smtClean="0"/>
              <a:t>7</a:t>
            </a:fld>
            <a:endParaRPr lang="en-US" dirty="0"/>
          </a:p>
        </p:txBody>
      </p:sp>
    </p:spTree>
    <p:extLst>
      <p:ext uri="{BB962C8B-B14F-4D97-AF65-F5344CB8AC3E}">
        <p14:creationId xmlns:p14="http://schemas.microsoft.com/office/powerpoint/2010/main" val="3034484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7000" b="1" dirty="0" smtClean="0">
                <a:latin typeface="Cambria Math" panose="02040503050406030204" pitchFamily="18" charset="0"/>
                <a:ea typeface="Cambria Math" panose="02040503050406030204" pitchFamily="18" charset="0"/>
              </a:rPr>
              <a:t>Possible loss</a:t>
            </a:r>
            <a:endParaRPr lang="zh-TW" altLang="en-US" sz="7000" b="1" dirty="0">
              <a:latin typeface="Cambria Math" panose="02040503050406030204" pitchFamily="18" charset="0"/>
            </a:endParaRPr>
          </a:p>
        </p:txBody>
      </p:sp>
      <mc:AlternateContent xmlns:mc="http://schemas.openxmlformats.org/markup-compatibility/2006" xmlns:a14="http://schemas.microsoft.com/office/drawing/2010/main">
        <mc:Choice Requires="a14">
          <p:sp>
            <p:nvSpPr>
              <p:cNvPr id="3" name="內容版面配置區 2"/>
              <p:cNvSpPr>
                <a:spLocks noGrp="1"/>
              </p:cNvSpPr>
              <p:nvPr>
                <p:ph idx="1"/>
              </p:nvPr>
            </p:nvSpPr>
            <p:spPr/>
            <p:txBody>
              <a:bodyPr/>
              <a:lstStyle/>
              <a:p>
                <a:r>
                  <a:rPr lang="en-US" altLang="zh-TW" dirty="0" smtClean="0">
                    <a:latin typeface="Times New Roman" panose="02020603050405020304" pitchFamily="18" charset="0"/>
                    <a:cs typeface="Times New Roman" panose="02020603050405020304" pitchFamily="18" charset="0"/>
                  </a:rPr>
                  <a:t>Let </a:t>
                </a:r>
                <a14:m>
                  <m:oMath xmlns:m="http://schemas.openxmlformats.org/officeDocument/2006/math">
                    <m:sSub>
                      <m:sSubPr>
                        <m:ctrlPr>
                          <a:rPr lang="en-US" altLang="zh-TW" i="1" smtClean="0">
                            <a:latin typeface="Cambria Math" panose="02040503050406030204" pitchFamily="18" charset="0"/>
                            <a:cs typeface="Times New Roman" panose="02020603050405020304" pitchFamily="18" charset="0"/>
                          </a:rPr>
                        </m:ctrlPr>
                      </m:sSubPr>
                      <m:e>
                        <m:r>
                          <a:rPr lang="en-US" altLang="zh-TW" b="0" i="1" smtClean="0">
                            <a:latin typeface="Cambria Math" panose="02040503050406030204" pitchFamily="18" charset="0"/>
                            <a:cs typeface="Times New Roman" panose="02020603050405020304" pitchFamily="18" charset="0"/>
                          </a:rPr>
                          <m:t>𝐻</m:t>
                        </m:r>
                      </m:e>
                      <m:sub>
                        <m:r>
                          <a:rPr lang="en-US" altLang="zh-TW" b="0" i="1" smtClean="0">
                            <a:latin typeface="Cambria Math" panose="02040503050406030204" pitchFamily="18" charset="0"/>
                            <a:cs typeface="Times New Roman" panose="02020603050405020304" pitchFamily="18" charset="0"/>
                          </a:rPr>
                          <m:t>𝑡</m:t>
                        </m:r>
                      </m:sub>
                    </m:sSub>
                  </m:oMath>
                </a14:m>
                <a:r>
                  <a:rPr lang="en-US" altLang="zh-TW" dirty="0" smtClean="0">
                    <a:latin typeface="Times New Roman" panose="02020603050405020304" pitchFamily="18" charset="0"/>
                    <a:cs typeface="Times New Roman" panose="02020603050405020304" pitchFamily="18" charset="0"/>
                  </a:rPr>
                  <a:t> denote </a:t>
                </a:r>
                <a:r>
                  <a:rPr lang="en-US" altLang="zh-TW" dirty="0">
                    <a:latin typeface="Times New Roman" panose="02020603050405020304" pitchFamily="18" charset="0"/>
                    <a:cs typeface="Times New Roman" panose="02020603050405020304" pitchFamily="18" charset="0"/>
                  </a:rPr>
                  <a:t>the property value and </a:t>
                </a:r>
                <a14:m>
                  <m:oMath xmlns:m="http://schemas.openxmlformats.org/officeDocument/2006/math">
                    <m:sSub>
                      <m:sSubPr>
                        <m:ctrlPr>
                          <a:rPr lang="en-US" altLang="zh-TW" i="1" smtClean="0">
                            <a:latin typeface="Cambria Math" panose="02040503050406030204" pitchFamily="18" charset="0"/>
                            <a:cs typeface="Times New Roman" panose="02020603050405020304" pitchFamily="18" charset="0"/>
                          </a:rPr>
                        </m:ctrlPr>
                      </m:sSubPr>
                      <m:e>
                        <m:r>
                          <a:rPr lang="en-US" altLang="zh-TW" b="0" i="1" smtClean="0">
                            <a:latin typeface="Cambria Math" panose="02040503050406030204" pitchFamily="18" charset="0"/>
                            <a:cs typeface="Times New Roman" panose="02020603050405020304" pitchFamily="18" charset="0"/>
                          </a:rPr>
                          <m:t>𝑂𝐵</m:t>
                        </m:r>
                      </m:e>
                      <m:sub>
                        <m:r>
                          <a:rPr lang="en-US" altLang="zh-TW" b="0" i="1" smtClean="0">
                            <a:latin typeface="Cambria Math" panose="02040503050406030204" pitchFamily="18" charset="0"/>
                            <a:cs typeface="Times New Roman" panose="02020603050405020304" pitchFamily="18" charset="0"/>
                          </a:rPr>
                          <m:t>𝑡</m:t>
                        </m:r>
                      </m:sub>
                    </m:sSub>
                  </m:oMath>
                </a14:m>
                <a:r>
                  <a:rPr lang="en-US" altLang="zh-TW" dirty="0" smtClean="0">
                    <a:latin typeface="Times New Roman" panose="02020603050405020304" pitchFamily="18" charset="0"/>
                    <a:cs typeface="Times New Roman" panose="02020603050405020304" pitchFamily="18" charset="0"/>
                  </a:rPr>
                  <a:t> represent </a:t>
                </a:r>
                <a:r>
                  <a:rPr lang="en-US" altLang="zh-TW" dirty="0">
                    <a:latin typeface="Times New Roman" panose="02020603050405020304" pitchFamily="18" charset="0"/>
                    <a:cs typeface="Times New Roman" panose="02020603050405020304" pitchFamily="18" charset="0"/>
                  </a:rPr>
                  <a:t>the loan balance at time </a:t>
                </a:r>
                <a14:m>
                  <m:oMath xmlns:m="http://schemas.openxmlformats.org/officeDocument/2006/math">
                    <m:r>
                      <a:rPr lang="en-US" altLang="zh-TW" i="1" dirty="0" smtClean="0">
                        <a:latin typeface="Cambria Math" panose="02040503050406030204" pitchFamily="18" charset="0"/>
                        <a:cs typeface="Times New Roman" panose="02020603050405020304" pitchFamily="18" charset="0"/>
                      </a:rPr>
                      <m:t>𝑡</m:t>
                    </m:r>
                  </m:oMath>
                </a14:m>
                <a:r>
                  <a:rPr lang="en-US" altLang="zh-TW" dirty="0">
                    <a:latin typeface="Times New Roman" panose="02020603050405020304" pitchFamily="18" charset="0"/>
                    <a:cs typeface="Times New Roman" panose="02020603050405020304" pitchFamily="18" charset="0"/>
                  </a:rPr>
                  <a:t>.</a:t>
                </a:r>
              </a:p>
              <a:p>
                <a:r>
                  <a:rPr lang="en-US" altLang="zh-TW" dirty="0">
                    <a:latin typeface="Times New Roman" panose="02020603050405020304" pitchFamily="18" charset="0"/>
                    <a:cs typeface="Times New Roman" panose="02020603050405020304" pitchFamily="18" charset="0"/>
                  </a:rPr>
                  <a:t>If the loan is due at time </a:t>
                </a:r>
                <a14:m>
                  <m:oMath xmlns:m="http://schemas.openxmlformats.org/officeDocument/2006/math">
                    <m:r>
                      <a:rPr lang="en-US" altLang="zh-TW" i="1" dirty="0" smtClean="0">
                        <a:latin typeface="Cambria Math" panose="02040503050406030204" pitchFamily="18" charset="0"/>
                        <a:cs typeface="Times New Roman" panose="02020603050405020304" pitchFamily="18" charset="0"/>
                      </a:rPr>
                      <m:t>𝑡</m:t>
                    </m:r>
                  </m:oMath>
                </a14:m>
                <a:r>
                  <a:rPr lang="en-US" altLang="zh-TW" dirty="0">
                    <a:latin typeface="Times New Roman" panose="02020603050405020304" pitchFamily="18" charset="0"/>
                    <a:cs typeface="Times New Roman" panose="02020603050405020304" pitchFamily="18" charset="0"/>
                  </a:rPr>
                  <a:t>, the possible loss can be expressed </a:t>
                </a:r>
                <a:r>
                  <a:rPr lang="en-US" altLang="zh-TW" dirty="0" smtClean="0">
                    <a:latin typeface="Times New Roman" panose="02020603050405020304" pitchFamily="18" charset="0"/>
                    <a:cs typeface="Times New Roman" panose="02020603050405020304" pitchFamily="18" charset="0"/>
                  </a:rPr>
                  <a:t>as</a:t>
                </a:r>
              </a:p>
              <a:p>
                <a:pPr marL="0" indent="0">
                  <a:buNone/>
                </a:pPr>
                <a:endParaRPr lang="en-US" altLang="zh-TW" dirty="0" smtClean="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sSub>
                        <m:sSubPr>
                          <m:ctrlPr>
                            <a:rPr lang="en-US" altLang="zh-TW" i="1" smtClean="0">
                              <a:latin typeface="Cambria Math" panose="02040503050406030204" pitchFamily="18" charset="0"/>
                              <a:cs typeface="Times New Roman" panose="02020603050405020304" pitchFamily="18" charset="0"/>
                            </a:rPr>
                          </m:ctrlPr>
                        </m:sSubPr>
                        <m:e>
                          <m:r>
                            <a:rPr lang="en-US" altLang="zh-TW" b="0" i="1" smtClean="0">
                              <a:latin typeface="Cambria Math" panose="02040503050406030204" pitchFamily="18" charset="0"/>
                              <a:cs typeface="Times New Roman" panose="02020603050405020304" pitchFamily="18" charset="0"/>
                            </a:rPr>
                            <m:t>𝐿</m:t>
                          </m:r>
                        </m:e>
                        <m:sub>
                          <m:r>
                            <a:rPr lang="en-US" altLang="zh-TW" b="0" i="1" smtClean="0">
                              <a:latin typeface="Cambria Math" panose="02040503050406030204" pitchFamily="18" charset="0"/>
                              <a:cs typeface="Times New Roman" panose="02020603050405020304" pitchFamily="18" charset="0"/>
                            </a:rPr>
                            <m:t>𝑡</m:t>
                          </m:r>
                        </m:sub>
                      </m:sSub>
                      <m:r>
                        <a:rPr lang="en-US" altLang="zh-TW" b="0" i="1" smtClean="0">
                          <a:latin typeface="Cambria Math" panose="02040503050406030204" pitchFamily="18" charset="0"/>
                          <a:cs typeface="Times New Roman" panose="02020603050405020304" pitchFamily="18" charset="0"/>
                        </a:rPr>
                        <m:t>=</m:t>
                      </m:r>
                      <m:func>
                        <m:funcPr>
                          <m:ctrlPr>
                            <a:rPr lang="en-US" altLang="zh-TW" b="0" i="1" smtClean="0">
                              <a:latin typeface="Cambria Math" panose="02040503050406030204" pitchFamily="18" charset="0"/>
                              <a:cs typeface="Times New Roman" panose="02020603050405020304" pitchFamily="18" charset="0"/>
                            </a:rPr>
                          </m:ctrlPr>
                        </m:funcPr>
                        <m:fName>
                          <m:r>
                            <m:rPr>
                              <m:sty m:val="p"/>
                            </m:rPr>
                            <a:rPr lang="en-US" altLang="zh-TW" b="0" i="0" smtClean="0">
                              <a:latin typeface="Cambria Math" panose="02040503050406030204" pitchFamily="18" charset="0"/>
                              <a:cs typeface="Times New Roman" panose="02020603050405020304" pitchFamily="18" charset="0"/>
                            </a:rPr>
                            <m:t>max</m:t>
                          </m:r>
                        </m:fName>
                        <m:e>
                          <m:d>
                            <m:dPr>
                              <m:ctrlPr>
                                <a:rPr lang="en-US" altLang="zh-TW" b="0" i="1" smtClean="0">
                                  <a:latin typeface="Cambria Math" panose="02040503050406030204" pitchFamily="18" charset="0"/>
                                  <a:cs typeface="Times New Roman" panose="02020603050405020304" pitchFamily="18" charset="0"/>
                                </a:rPr>
                              </m:ctrlPr>
                            </m:dPr>
                            <m:e>
                              <m:sSub>
                                <m:sSubPr>
                                  <m:ctrlPr>
                                    <a:rPr lang="en-US" altLang="zh-TW" b="0" i="1" smtClean="0">
                                      <a:latin typeface="Cambria Math" panose="02040503050406030204" pitchFamily="18" charset="0"/>
                                      <a:cs typeface="Times New Roman" panose="02020603050405020304" pitchFamily="18" charset="0"/>
                                    </a:rPr>
                                  </m:ctrlPr>
                                </m:sSubPr>
                                <m:e>
                                  <m:r>
                                    <a:rPr lang="en-US" altLang="zh-TW" b="0" i="1" smtClean="0">
                                      <a:latin typeface="Cambria Math" panose="02040503050406030204" pitchFamily="18" charset="0"/>
                                      <a:cs typeface="Times New Roman" panose="02020603050405020304" pitchFamily="18" charset="0"/>
                                    </a:rPr>
                                    <m:t>𝑂𝐵</m:t>
                                  </m:r>
                                </m:e>
                                <m:sub>
                                  <m:r>
                                    <a:rPr lang="en-US" altLang="zh-TW" b="0" i="1" smtClean="0">
                                      <a:latin typeface="Cambria Math" panose="02040503050406030204" pitchFamily="18" charset="0"/>
                                      <a:cs typeface="Times New Roman" panose="02020603050405020304" pitchFamily="18" charset="0"/>
                                    </a:rPr>
                                    <m:t>𝑡</m:t>
                                  </m:r>
                                </m:sub>
                              </m:sSub>
                              <m:r>
                                <a:rPr lang="en-US" altLang="zh-TW" b="0" i="1" smtClean="0">
                                  <a:latin typeface="Cambria Math" panose="02040503050406030204" pitchFamily="18" charset="0"/>
                                  <a:cs typeface="Times New Roman" panose="02020603050405020304" pitchFamily="18" charset="0"/>
                                </a:rPr>
                                <m:t>−</m:t>
                              </m:r>
                              <m:sSub>
                                <m:sSubPr>
                                  <m:ctrlPr>
                                    <a:rPr lang="en-US" altLang="zh-TW" b="0" i="1" smtClean="0">
                                      <a:latin typeface="Cambria Math" panose="02040503050406030204" pitchFamily="18" charset="0"/>
                                      <a:cs typeface="Times New Roman" panose="02020603050405020304" pitchFamily="18" charset="0"/>
                                    </a:rPr>
                                  </m:ctrlPr>
                                </m:sSubPr>
                                <m:e>
                                  <m:r>
                                    <a:rPr lang="en-US" altLang="zh-TW" b="0" i="1" smtClean="0">
                                      <a:latin typeface="Cambria Math" panose="02040503050406030204" pitchFamily="18" charset="0"/>
                                      <a:cs typeface="Times New Roman" panose="02020603050405020304" pitchFamily="18" charset="0"/>
                                    </a:rPr>
                                    <m:t>𝐻</m:t>
                                  </m:r>
                                </m:e>
                                <m:sub>
                                  <m:r>
                                    <a:rPr lang="en-US" altLang="zh-TW" b="0" i="1" smtClean="0">
                                      <a:latin typeface="Cambria Math" panose="02040503050406030204" pitchFamily="18" charset="0"/>
                                      <a:cs typeface="Times New Roman" panose="02020603050405020304" pitchFamily="18" charset="0"/>
                                    </a:rPr>
                                    <m:t>𝑡</m:t>
                                  </m:r>
                                </m:sub>
                              </m:sSub>
                              <m:r>
                                <a:rPr lang="en-US" altLang="zh-TW" b="0" i="1" smtClean="0">
                                  <a:latin typeface="Cambria Math" panose="02040503050406030204" pitchFamily="18" charset="0"/>
                                  <a:cs typeface="Times New Roman" panose="02020603050405020304" pitchFamily="18" charset="0"/>
                                </a:rPr>
                                <m:t>,0</m:t>
                              </m:r>
                            </m:e>
                          </m:d>
                        </m:e>
                      </m:func>
                      <m:r>
                        <a:rPr lang="en-US" altLang="zh-TW" b="0" i="1" smtClean="0">
                          <a:latin typeface="Cambria Math" panose="02040503050406030204" pitchFamily="18" charset="0"/>
                          <a:cs typeface="Times New Roman" panose="02020603050405020304" pitchFamily="18" charset="0"/>
                        </a:rPr>
                        <m:t> , </m:t>
                      </m:r>
                      <m:r>
                        <a:rPr lang="en-US" altLang="zh-TW" b="0" i="1" smtClean="0">
                          <a:latin typeface="Cambria Math" panose="02040503050406030204" pitchFamily="18" charset="0"/>
                          <a:cs typeface="Times New Roman" panose="02020603050405020304" pitchFamily="18" charset="0"/>
                        </a:rPr>
                        <m:t>𝑓𝑜𝑟</m:t>
                      </m:r>
                      <m:r>
                        <a:rPr lang="en-US" altLang="zh-TW" b="0" i="1" smtClean="0">
                          <a:latin typeface="Cambria Math" panose="02040503050406030204" pitchFamily="18" charset="0"/>
                          <a:cs typeface="Times New Roman" panose="02020603050405020304" pitchFamily="18" charset="0"/>
                        </a:rPr>
                        <m:t> </m:t>
                      </m:r>
                      <m:r>
                        <a:rPr lang="en-US" altLang="zh-TW" b="0" i="1" smtClean="0">
                          <a:latin typeface="Cambria Math" panose="02040503050406030204" pitchFamily="18" charset="0"/>
                          <a:cs typeface="Times New Roman" panose="02020603050405020304" pitchFamily="18" charset="0"/>
                        </a:rPr>
                        <m:t>𝑡</m:t>
                      </m:r>
                      <m:r>
                        <a:rPr lang="en-US" altLang="zh-TW" b="0" i="1" smtClean="0">
                          <a:latin typeface="Cambria Math" panose="02040503050406030204" pitchFamily="18" charset="0"/>
                          <a:cs typeface="Times New Roman" panose="02020603050405020304" pitchFamily="18" charset="0"/>
                        </a:rPr>
                        <m:t>=1~</m:t>
                      </m:r>
                      <m:r>
                        <a:rPr lang="zh-TW" altLang="en-US" b="0" i="1" smtClean="0">
                          <a:solidFill>
                            <a:schemeClr val="tx1"/>
                          </a:solidFill>
                          <a:latin typeface="Cambria Math" panose="02040503050406030204" pitchFamily="18" charset="0"/>
                          <a:cs typeface="Times New Roman" panose="02020603050405020304" pitchFamily="18" charset="0"/>
                        </a:rPr>
                        <m:t>𝜔</m:t>
                      </m:r>
                      <m:r>
                        <a:rPr lang="en-US" altLang="zh-TW" b="0" i="1" smtClean="0">
                          <a:solidFill>
                            <a:schemeClr val="tx1"/>
                          </a:solidFill>
                          <a:latin typeface="Cambria Math" panose="02040503050406030204" pitchFamily="18" charset="0"/>
                          <a:cs typeface="Times New Roman" panose="02020603050405020304" pitchFamily="18" charset="0"/>
                        </a:rPr>
                        <m:t>−</m:t>
                      </m:r>
                      <m:r>
                        <a:rPr lang="en-US" altLang="zh-TW" b="0" i="1" smtClean="0">
                          <a:solidFill>
                            <a:schemeClr val="tx1"/>
                          </a:solidFill>
                          <a:latin typeface="Cambria Math" panose="02040503050406030204" pitchFamily="18" charset="0"/>
                          <a:cs typeface="Times New Roman" panose="02020603050405020304" pitchFamily="18" charset="0"/>
                        </a:rPr>
                        <m:t>𝑥</m:t>
                      </m:r>
                    </m:oMath>
                  </m:oMathPara>
                </a14:m>
                <a:endParaRPr lang="en-US" altLang="zh-TW"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n-US" altLang="zh-TW" dirty="0" smtClean="0">
                    <a:latin typeface="Times New Roman" panose="02020603050405020304" pitchFamily="18" charset="0"/>
                    <a:cs typeface="Times New Roman" panose="02020603050405020304" pitchFamily="18" charset="0"/>
                  </a:rPr>
                  <a:t>   where </a:t>
                </a:r>
                <a14:m>
                  <m:oMath xmlns:m="http://schemas.openxmlformats.org/officeDocument/2006/math">
                    <m:r>
                      <a:rPr lang="zh-TW" altLang="en-US" i="1" smtClean="0">
                        <a:latin typeface="Cambria Math" panose="02040503050406030204" pitchFamily="18" charset="0"/>
                        <a:cs typeface="Times New Roman" panose="02020603050405020304" pitchFamily="18" charset="0"/>
                      </a:rPr>
                      <m:t>𝜔</m:t>
                    </m:r>
                  </m:oMath>
                </a14:m>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is maximal survival age. </a:t>
                </a:r>
                <a:endParaRPr lang="en-US" altLang="zh-TW" dirty="0" smtClean="0">
                  <a:latin typeface="Times New Roman" panose="02020603050405020304" pitchFamily="18" charset="0"/>
                  <a:cs typeface="Times New Roman" panose="02020603050405020304" pitchFamily="18" charset="0"/>
                </a:endParaRPr>
              </a:p>
              <a:p>
                <a:pPr marL="0" indent="0">
                  <a:buNone/>
                </a:pPr>
                <a:endParaRPr lang="en-US" altLang="zh-TW" dirty="0">
                  <a:latin typeface="Times New Roman" panose="02020603050405020304" pitchFamily="18" charset="0"/>
                  <a:cs typeface="Times New Roman" panose="02020603050405020304" pitchFamily="18" charset="0"/>
                </a:endParaRPr>
              </a:p>
            </p:txBody>
          </p:sp>
        </mc:Choice>
        <mc:Fallback xmlns="">
          <p:sp>
            <p:nvSpPr>
              <p:cNvPr id="3" name="內容版面配置區 2"/>
              <p:cNvSpPr>
                <a:spLocks noGrp="1" noRot="1" noChangeAspect="1" noMove="1" noResize="1" noEditPoints="1" noAdjustHandles="1" noChangeArrowheads="1" noChangeShapeType="1" noTextEdit="1"/>
              </p:cNvSpPr>
              <p:nvPr>
                <p:ph idx="1"/>
              </p:nvPr>
            </p:nvSpPr>
            <p:spPr>
              <a:blipFill rotWithShape="0">
                <a:blip r:embed="rId3"/>
                <a:stretch>
                  <a:fillRect l="-303" t="-1504"/>
                </a:stretch>
              </a:blipFill>
            </p:spPr>
            <p:txBody>
              <a:bodyPr/>
              <a:lstStyle/>
              <a:p>
                <a:r>
                  <a:rPr lang="zh-TW" altLang="en-US">
                    <a:noFill/>
                  </a:rPr>
                  <a:t> </a:t>
                </a:r>
              </a:p>
            </p:txBody>
          </p:sp>
        </mc:Fallback>
      </mc:AlternateContent>
      <p:sp>
        <p:nvSpPr>
          <p:cNvPr id="4" name="投影片編號版面配置區 3"/>
          <p:cNvSpPr>
            <a:spLocks noGrp="1"/>
          </p:cNvSpPr>
          <p:nvPr>
            <p:ph type="sldNum" sz="quarter" idx="12"/>
          </p:nvPr>
        </p:nvSpPr>
        <p:spPr/>
        <p:txBody>
          <a:bodyPr/>
          <a:lstStyle/>
          <a:p>
            <a:fld id="{4FAB73BC-B049-4115-A692-8D63A059BFB8}" type="slidenum">
              <a:rPr lang="en-US" smtClean="0"/>
              <a:t>8</a:t>
            </a:fld>
            <a:endParaRPr lang="en-US" dirty="0"/>
          </a:p>
        </p:txBody>
      </p:sp>
    </p:spTree>
    <p:extLst>
      <p:ext uri="{BB962C8B-B14F-4D97-AF65-F5344CB8AC3E}">
        <p14:creationId xmlns:p14="http://schemas.microsoft.com/office/powerpoint/2010/main" val="400280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7000" b="1" dirty="0" smtClean="0">
                <a:latin typeface="Cambria Math" panose="02040503050406030204" pitchFamily="18" charset="0"/>
                <a:ea typeface="Cambria Math" panose="02040503050406030204" pitchFamily="18" charset="0"/>
              </a:rPr>
              <a:t>Possible loss</a:t>
            </a:r>
            <a:endParaRPr lang="zh-TW" altLang="en-US" sz="7000" b="1" dirty="0">
              <a:latin typeface="Cambria Math" panose="02040503050406030204" pitchFamily="18" charset="0"/>
            </a:endParaRPr>
          </a:p>
        </p:txBody>
      </p:sp>
      <mc:AlternateContent xmlns:mc="http://schemas.openxmlformats.org/markup-compatibility/2006" xmlns:a14="http://schemas.microsoft.com/office/drawing/2010/main">
        <mc:Choice Requires="a14">
          <p:sp>
            <p:nvSpPr>
              <p:cNvPr id="3" name="內容版面配置區 2"/>
              <p:cNvSpPr>
                <a:spLocks noGrp="1"/>
              </p:cNvSpPr>
              <p:nvPr>
                <p:ph idx="1"/>
              </p:nvPr>
            </p:nvSpPr>
            <p:spPr/>
            <p:txBody>
              <a:bodyPr/>
              <a:lstStyle/>
              <a:p>
                <a:r>
                  <a:rPr lang="en-US" altLang="zh-TW" dirty="0" smtClean="0">
                    <a:latin typeface="Times New Roman" panose="02020603050405020304" pitchFamily="18" charset="0"/>
                    <a:cs typeface="Times New Roman" panose="02020603050405020304" pitchFamily="18" charset="0"/>
                  </a:rPr>
                  <a:t>We </a:t>
                </a:r>
                <a:r>
                  <a:rPr lang="en-US" altLang="zh-TW" dirty="0">
                    <a:latin typeface="Times New Roman" panose="02020603050405020304" pitchFamily="18" charset="0"/>
                    <a:cs typeface="Times New Roman" panose="02020603050405020304" pitchFamily="18" charset="0"/>
                  </a:rPr>
                  <a:t>consider the loan is due only when the borrower dies in that year. Thus, </a:t>
                </a:r>
                <a:r>
                  <a:rPr lang="en-US" altLang="zh-TW" dirty="0" smtClean="0">
                    <a:latin typeface="Times New Roman" panose="02020603050405020304" pitchFamily="18" charset="0"/>
                    <a:cs typeface="Times New Roman" panose="02020603050405020304" pitchFamily="18" charset="0"/>
                  </a:rPr>
                  <a:t>the present </a:t>
                </a:r>
                <a:r>
                  <a:rPr lang="en-US" altLang="zh-TW" dirty="0">
                    <a:latin typeface="Times New Roman" panose="02020603050405020304" pitchFamily="18" charset="0"/>
                    <a:cs typeface="Times New Roman" panose="02020603050405020304" pitchFamily="18" charset="0"/>
                  </a:rPr>
                  <a:t>value of expected total loss at time 0 is then calculated </a:t>
                </a:r>
                <a:r>
                  <a:rPr lang="en-US" altLang="zh-TW" dirty="0" smtClean="0">
                    <a:latin typeface="Times New Roman" panose="02020603050405020304" pitchFamily="18" charset="0"/>
                    <a:cs typeface="Times New Roman" panose="02020603050405020304" pitchFamily="18" charset="0"/>
                  </a:rPr>
                  <a:t>as</a:t>
                </a:r>
              </a:p>
              <a:p>
                <a:pPr marL="0" indent="0">
                  <a:buNone/>
                </a:pPr>
                <a:endParaRPr lang="en-US" altLang="zh-TW" dirty="0" smtClean="0">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r>
                        <a:rPr lang="en-US" altLang="zh-TW" b="0" i="1" smtClean="0">
                          <a:latin typeface="Cambria Math" panose="02040503050406030204" pitchFamily="18" charset="0"/>
                          <a:cs typeface="Times New Roman" panose="02020603050405020304" pitchFamily="18" charset="0"/>
                        </a:rPr>
                        <m:t>𝑇𝐿</m:t>
                      </m:r>
                      <m:d>
                        <m:dPr>
                          <m:ctrlPr>
                            <a:rPr lang="en-US" altLang="zh-TW" b="0" i="1" smtClean="0">
                              <a:latin typeface="Cambria Math" panose="02040503050406030204" pitchFamily="18" charset="0"/>
                              <a:cs typeface="Times New Roman" panose="02020603050405020304" pitchFamily="18" charset="0"/>
                            </a:rPr>
                          </m:ctrlPr>
                        </m:dPr>
                        <m:e>
                          <m:r>
                            <a:rPr lang="en-US" altLang="zh-TW" b="0" i="1" smtClean="0">
                              <a:latin typeface="Cambria Math" panose="02040503050406030204" pitchFamily="18" charset="0"/>
                              <a:cs typeface="Times New Roman" panose="02020603050405020304" pitchFamily="18" charset="0"/>
                            </a:rPr>
                            <m:t>0</m:t>
                          </m:r>
                        </m:e>
                      </m:d>
                      <m:r>
                        <a:rPr lang="en-US" altLang="zh-TW" b="0" i="1" smtClean="0">
                          <a:latin typeface="Cambria Math" panose="02040503050406030204" pitchFamily="18" charset="0"/>
                          <a:cs typeface="Times New Roman" panose="02020603050405020304" pitchFamily="18" charset="0"/>
                        </a:rPr>
                        <m:t>=</m:t>
                      </m:r>
                      <m:nary>
                        <m:naryPr>
                          <m:chr m:val="∑"/>
                          <m:ctrlPr>
                            <a:rPr lang="en-US" altLang="zh-TW" b="0" i="1" smtClean="0">
                              <a:latin typeface="Cambria Math" panose="02040503050406030204" pitchFamily="18" charset="0"/>
                              <a:cs typeface="Times New Roman" panose="02020603050405020304" pitchFamily="18" charset="0"/>
                            </a:rPr>
                          </m:ctrlPr>
                        </m:naryPr>
                        <m:sub>
                          <m:r>
                            <m:rPr>
                              <m:brk m:alnAt="23"/>
                            </m:rPr>
                            <a:rPr lang="en-US" altLang="zh-TW" b="0" i="1" smtClean="0">
                              <a:latin typeface="Cambria Math" panose="02040503050406030204" pitchFamily="18" charset="0"/>
                              <a:cs typeface="Times New Roman" panose="02020603050405020304" pitchFamily="18" charset="0"/>
                            </a:rPr>
                            <m:t>𝑡</m:t>
                          </m:r>
                          <m:r>
                            <a:rPr lang="en-US" altLang="zh-TW" b="0" i="1" smtClean="0">
                              <a:latin typeface="Cambria Math" panose="02040503050406030204" pitchFamily="18" charset="0"/>
                              <a:cs typeface="Times New Roman" panose="02020603050405020304" pitchFamily="18" charset="0"/>
                            </a:rPr>
                            <m:t>=1</m:t>
                          </m:r>
                        </m:sub>
                        <m:sup>
                          <m:r>
                            <a:rPr lang="zh-TW" altLang="en-US" b="0" i="1" smtClean="0">
                              <a:latin typeface="Cambria Math" panose="02040503050406030204" pitchFamily="18" charset="0"/>
                              <a:cs typeface="Times New Roman" panose="02020603050405020304" pitchFamily="18" charset="0"/>
                            </a:rPr>
                            <m:t>𝜔</m:t>
                          </m:r>
                          <m:r>
                            <a:rPr lang="en-US" altLang="zh-TW" b="0" i="1" smtClean="0">
                              <a:latin typeface="Cambria Math" panose="02040503050406030204" pitchFamily="18" charset="0"/>
                              <a:cs typeface="Times New Roman" panose="02020603050405020304" pitchFamily="18" charset="0"/>
                            </a:rPr>
                            <m:t>−</m:t>
                          </m:r>
                          <m:r>
                            <a:rPr lang="en-US" altLang="zh-TW" b="0" i="1" smtClean="0">
                              <a:latin typeface="Cambria Math" panose="02040503050406030204" pitchFamily="18" charset="0"/>
                              <a:cs typeface="Times New Roman" panose="02020603050405020304" pitchFamily="18" charset="0"/>
                            </a:rPr>
                            <m:t>𝑥</m:t>
                          </m:r>
                        </m:sup>
                        <m:e>
                          <m:r>
                            <a:rPr lang="en-US" altLang="zh-TW" b="0" i="1" smtClean="0">
                              <a:latin typeface="Cambria Math" panose="02040503050406030204" pitchFamily="18" charset="0"/>
                              <a:cs typeface="Times New Roman" panose="02020603050405020304" pitchFamily="18" charset="0"/>
                            </a:rPr>
                            <m:t>𝐸</m:t>
                          </m:r>
                          <m:r>
                            <a:rPr lang="en-US" altLang="zh-TW" b="0" i="1" smtClean="0">
                              <a:latin typeface="Cambria Math" panose="02040503050406030204" pitchFamily="18" charset="0"/>
                              <a:cs typeface="Times New Roman" panose="02020603050405020304" pitchFamily="18" charset="0"/>
                            </a:rPr>
                            <m:t>[</m:t>
                          </m:r>
                          <m:sSup>
                            <m:sSupPr>
                              <m:ctrlPr>
                                <a:rPr lang="en-US" altLang="zh-TW" b="0" i="1" smtClean="0">
                                  <a:latin typeface="Cambria Math" panose="02040503050406030204" pitchFamily="18" charset="0"/>
                                  <a:cs typeface="Times New Roman" panose="02020603050405020304" pitchFamily="18" charset="0"/>
                                </a:rPr>
                              </m:ctrlPr>
                            </m:sSupPr>
                            <m:e>
                              <m:r>
                                <a:rPr lang="en-US" altLang="zh-TW" b="0" i="1" smtClean="0">
                                  <a:latin typeface="Cambria Math" panose="02040503050406030204" pitchFamily="18" charset="0"/>
                                  <a:cs typeface="Times New Roman" panose="02020603050405020304" pitchFamily="18" charset="0"/>
                                </a:rPr>
                                <m:t>𝑒</m:t>
                              </m:r>
                            </m:e>
                            <m:sup>
                              <m:r>
                                <a:rPr lang="en-US" altLang="zh-TW" b="0" i="1" smtClean="0">
                                  <a:latin typeface="Cambria Math" panose="02040503050406030204" pitchFamily="18" charset="0"/>
                                  <a:cs typeface="Times New Roman" panose="02020603050405020304" pitchFamily="18" charset="0"/>
                                </a:rPr>
                                <m:t>−</m:t>
                              </m:r>
                              <m:r>
                                <a:rPr lang="en-US" altLang="zh-TW" b="0" i="1" smtClean="0">
                                  <a:latin typeface="Cambria Math" panose="02040503050406030204" pitchFamily="18" charset="0"/>
                                  <a:cs typeface="Times New Roman" panose="02020603050405020304" pitchFamily="18" charset="0"/>
                                </a:rPr>
                                <m:t>𝑟𝑡</m:t>
                              </m:r>
                            </m:sup>
                          </m:sSup>
                          <m:r>
                            <a:rPr lang="en-US" altLang="zh-TW" b="0" i="1" smtClean="0">
                              <a:latin typeface="Cambria Math" panose="02040503050406030204" pitchFamily="18" charset="0"/>
                              <a:cs typeface="Times New Roman" panose="02020603050405020304" pitchFamily="18" charset="0"/>
                            </a:rPr>
                            <m:t> </m:t>
                          </m:r>
                          <m:sSub>
                            <m:sSubPr>
                              <m:ctrlPr>
                                <a:rPr lang="en-US" altLang="zh-TW" b="0" i="1" smtClean="0">
                                  <a:latin typeface="Cambria Math" panose="02040503050406030204" pitchFamily="18" charset="0"/>
                                  <a:cs typeface="Times New Roman" panose="02020603050405020304" pitchFamily="18" charset="0"/>
                                </a:rPr>
                              </m:ctrlPr>
                            </m:sSubPr>
                            <m:e>
                              <m:sPre>
                                <m:sPrePr>
                                  <m:ctrlPr>
                                    <a:rPr lang="en-US" altLang="zh-TW" b="0" i="1" smtClean="0">
                                      <a:latin typeface="Cambria Math" panose="02040503050406030204" pitchFamily="18" charset="0"/>
                                      <a:cs typeface="Times New Roman" panose="02020603050405020304" pitchFamily="18" charset="0"/>
                                    </a:rPr>
                                  </m:ctrlPr>
                                </m:sPrePr>
                                <m:sub>
                                  <m:r>
                                    <a:rPr lang="en-US" altLang="zh-TW" b="0" i="1" smtClean="0">
                                      <a:latin typeface="Cambria Math" panose="02040503050406030204" pitchFamily="18" charset="0"/>
                                      <a:cs typeface="Times New Roman" panose="02020603050405020304" pitchFamily="18" charset="0"/>
                                    </a:rPr>
                                    <m:t>𝑡</m:t>
                                  </m:r>
                                  <m:r>
                                    <a:rPr lang="en-US" altLang="zh-TW" b="0" i="1" smtClean="0">
                                      <a:latin typeface="Cambria Math" panose="02040503050406030204" pitchFamily="18" charset="0"/>
                                      <a:cs typeface="Times New Roman" panose="02020603050405020304" pitchFamily="18" charset="0"/>
                                    </a:rPr>
                                    <m:t>−1</m:t>
                                  </m:r>
                                </m:sub>
                                <m:sup/>
                                <m:e>
                                  <m:r>
                                    <a:rPr lang="en-US" altLang="zh-TW" b="0" i="1" smtClean="0">
                                      <a:latin typeface="Cambria Math" panose="02040503050406030204" pitchFamily="18" charset="0"/>
                                    </a:rPr>
                                    <m:t>𝑝</m:t>
                                  </m:r>
                                </m:e>
                              </m:sPre>
                            </m:e>
                            <m:sub>
                              <m:r>
                                <a:rPr lang="en-US" altLang="zh-TW" b="0" i="1" smtClean="0">
                                  <a:latin typeface="Cambria Math" panose="02040503050406030204" pitchFamily="18" charset="0"/>
                                  <a:cs typeface="Times New Roman" panose="02020603050405020304" pitchFamily="18" charset="0"/>
                                </a:rPr>
                                <m:t>𝑥</m:t>
                              </m:r>
                            </m:sub>
                          </m:sSub>
                          <m:r>
                            <a:rPr lang="en-US" altLang="zh-TW" b="0" i="1" smtClean="0">
                              <a:latin typeface="Cambria Math" panose="02040503050406030204" pitchFamily="18" charset="0"/>
                              <a:cs typeface="Times New Roman" panose="02020603050405020304" pitchFamily="18" charset="0"/>
                            </a:rPr>
                            <m:t> </m:t>
                          </m:r>
                          <m:sSub>
                            <m:sSubPr>
                              <m:ctrlPr>
                                <a:rPr lang="en-US" altLang="zh-TW" b="0" i="1" smtClean="0">
                                  <a:latin typeface="Cambria Math" panose="02040503050406030204" pitchFamily="18" charset="0"/>
                                  <a:cs typeface="Times New Roman" panose="02020603050405020304" pitchFamily="18" charset="0"/>
                                </a:rPr>
                              </m:ctrlPr>
                            </m:sSubPr>
                            <m:e>
                              <m:r>
                                <a:rPr lang="en-US" altLang="zh-TW" b="0" i="1" smtClean="0">
                                  <a:latin typeface="Cambria Math" panose="02040503050406030204" pitchFamily="18" charset="0"/>
                                  <a:cs typeface="Times New Roman" panose="02020603050405020304" pitchFamily="18" charset="0"/>
                                </a:rPr>
                                <m:t>𝑞</m:t>
                              </m:r>
                            </m:e>
                            <m:sub>
                              <m:r>
                                <a:rPr lang="en-US" altLang="zh-TW" b="0" i="1" smtClean="0">
                                  <a:latin typeface="Cambria Math" panose="02040503050406030204" pitchFamily="18" charset="0"/>
                                  <a:cs typeface="Times New Roman" panose="02020603050405020304" pitchFamily="18" charset="0"/>
                                </a:rPr>
                                <m:t>𝑥</m:t>
                              </m:r>
                              <m:r>
                                <a:rPr lang="en-US" altLang="zh-TW" b="0" i="1" smtClean="0">
                                  <a:latin typeface="Cambria Math" panose="02040503050406030204" pitchFamily="18" charset="0"/>
                                  <a:cs typeface="Times New Roman" panose="02020603050405020304" pitchFamily="18" charset="0"/>
                                </a:rPr>
                                <m:t>+</m:t>
                              </m:r>
                              <m:r>
                                <a:rPr lang="en-US" altLang="zh-TW" b="0" i="1" smtClean="0">
                                  <a:latin typeface="Cambria Math" panose="02040503050406030204" pitchFamily="18" charset="0"/>
                                  <a:cs typeface="Times New Roman" panose="02020603050405020304" pitchFamily="18" charset="0"/>
                                </a:rPr>
                                <m:t>𝑡</m:t>
                              </m:r>
                              <m:r>
                                <a:rPr lang="en-US" altLang="zh-TW" b="0" i="1" smtClean="0">
                                  <a:latin typeface="Cambria Math" panose="02040503050406030204" pitchFamily="18" charset="0"/>
                                  <a:cs typeface="Times New Roman" panose="02020603050405020304" pitchFamily="18" charset="0"/>
                                </a:rPr>
                                <m:t>−1</m:t>
                              </m:r>
                            </m:sub>
                          </m:sSub>
                          <m:r>
                            <a:rPr lang="en-US" altLang="zh-TW" b="0" i="1" smtClean="0">
                              <a:latin typeface="Cambria Math" panose="02040503050406030204" pitchFamily="18" charset="0"/>
                              <a:ea typeface="Cambria Math" panose="02040503050406030204" pitchFamily="18" charset="0"/>
                              <a:cs typeface="Times New Roman" panose="02020603050405020304" pitchFamily="18" charset="0"/>
                            </a:rPr>
                            <m:t>∙</m:t>
                          </m:r>
                          <m:sSub>
                            <m:sSubPr>
                              <m:ctrlPr>
                                <a:rPr lang="en-US" altLang="zh-TW" b="0" i="1" smtClean="0">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TW" b="0" i="1" smtClean="0">
                                  <a:latin typeface="Cambria Math" panose="02040503050406030204" pitchFamily="18" charset="0"/>
                                  <a:ea typeface="Cambria Math" panose="02040503050406030204" pitchFamily="18" charset="0"/>
                                  <a:cs typeface="Times New Roman" panose="02020603050405020304" pitchFamily="18" charset="0"/>
                                </a:rPr>
                                <m:t>𝐿</m:t>
                              </m:r>
                            </m:e>
                            <m:sub>
                              <m:r>
                                <a:rPr lang="en-US" altLang="zh-TW" b="0" i="1" smtClean="0">
                                  <a:latin typeface="Cambria Math" panose="02040503050406030204" pitchFamily="18" charset="0"/>
                                  <a:ea typeface="Cambria Math" panose="02040503050406030204" pitchFamily="18" charset="0"/>
                                  <a:cs typeface="Times New Roman" panose="02020603050405020304" pitchFamily="18" charset="0"/>
                                </a:rPr>
                                <m:t>𝑡</m:t>
                              </m:r>
                            </m:sub>
                          </m:sSub>
                          <m:r>
                            <a:rPr lang="en-US" altLang="zh-TW" b="0" i="1" smtClean="0">
                              <a:latin typeface="Cambria Math" panose="02040503050406030204" pitchFamily="18" charset="0"/>
                              <a:cs typeface="Times New Roman" panose="02020603050405020304" pitchFamily="18" charset="0"/>
                            </a:rPr>
                            <m:t>]</m:t>
                          </m:r>
                        </m:e>
                      </m:nary>
                    </m:oMath>
                  </m:oMathPara>
                </a14:m>
                <a:endParaRPr lang="en-US" altLang="zh-TW" dirty="0" smtClean="0">
                  <a:latin typeface="Times New Roman" panose="02020603050405020304" pitchFamily="18" charset="0"/>
                  <a:cs typeface="Times New Roman" panose="02020603050405020304" pitchFamily="18" charset="0"/>
                </a:endParaRPr>
              </a:p>
              <a:p>
                <a:pPr marL="0" indent="0">
                  <a:buNone/>
                </a:pPr>
                <a:r>
                  <a:rPr lang="en-US" altLang="zh-TW" dirty="0">
                    <a:latin typeface="Times New Roman" panose="02020603050405020304" pitchFamily="18" charset="0"/>
                    <a:cs typeface="Times New Roman" panose="02020603050405020304" pitchFamily="18" charset="0"/>
                  </a:rPr>
                  <a:t> </a:t>
                </a:r>
                <a:r>
                  <a:rPr lang="en-US" altLang="zh-TW" dirty="0" smtClean="0">
                    <a:latin typeface="Times New Roman" panose="02020603050405020304" pitchFamily="18" charset="0"/>
                    <a:cs typeface="Times New Roman" panose="02020603050405020304" pitchFamily="18" charset="0"/>
                  </a:rPr>
                  <a:t>  where </a:t>
                </a:r>
                <a14:m>
                  <m:oMath xmlns:m="http://schemas.openxmlformats.org/officeDocument/2006/math">
                    <m:sSub>
                      <m:sSubPr>
                        <m:ctrlPr>
                          <a:rPr lang="en-US" altLang="zh-TW" i="1">
                            <a:latin typeface="Cambria Math" panose="02040503050406030204" pitchFamily="18" charset="0"/>
                            <a:cs typeface="Times New Roman" panose="02020603050405020304" pitchFamily="18" charset="0"/>
                          </a:rPr>
                        </m:ctrlPr>
                      </m:sSubPr>
                      <m:e>
                        <m:sPre>
                          <m:sPrePr>
                            <m:ctrlPr>
                              <a:rPr lang="en-US" altLang="zh-TW" i="1">
                                <a:latin typeface="Cambria Math" panose="02040503050406030204" pitchFamily="18" charset="0"/>
                                <a:cs typeface="Times New Roman" panose="02020603050405020304" pitchFamily="18" charset="0"/>
                              </a:rPr>
                            </m:ctrlPr>
                          </m:sPrePr>
                          <m:sub>
                            <m:r>
                              <a:rPr lang="en-US" altLang="zh-TW" i="1">
                                <a:latin typeface="Cambria Math" panose="02040503050406030204" pitchFamily="18" charset="0"/>
                                <a:cs typeface="Times New Roman" panose="02020603050405020304" pitchFamily="18" charset="0"/>
                              </a:rPr>
                              <m:t>𝑡</m:t>
                            </m:r>
                            <m:r>
                              <a:rPr lang="en-US" altLang="zh-TW" i="1">
                                <a:latin typeface="Cambria Math" panose="02040503050406030204" pitchFamily="18" charset="0"/>
                                <a:cs typeface="Times New Roman" panose="02020603050405020304" pitchFamily="18" charset="0"/>
                              </a:rPr>
                              <m:t>−1</m:t>
                            </m:r>
                          </m:sub>
                          <m:sup/>
                          <m:e>
                            <m:r>
                              <a:rPr lang="en-US" altLang="zh-TW" i="1">
                                <a:latin typeface="Cambria Math" panose="02040503050406030204" pitchFamily="18" charset="0"/>
                              </a:rPr>
                              <m:t>𝑝</m:t>
                            </m:r>
                          </m:e>
                        </m:sPre>
                      </m:e>
                      <m:sub>
                        <m:r>
                          <a:rPr lang="en-US" altLang="zh-TW" i="1">
                            <a:latin typeface="Cambria Math" panose="02040503050406030204" pitchFamily="18" charset="0"/>
                            <a:cs typeface="Times New Roman" panose="02020603050405020304" pitchFamily="18" charset="0"/>
                          </a:rPr>
                          <m:t>𝑥</m:t>
                        </m:r>
                      </m:sub>
                    </m:sSub>
                  </m:oMath>
                </a14:m>
                <a:r>
                  <a:rPr lang="en-US" altLang="zh-TW" dirty="0">
                    <a:latin typeface="Times New Roman" panose="02020603050405020304" pitchFamily="18" charset="0"/>
                    <a:cs typeface="Times New Roman" panose="02020603050405020304" pitchFamily="18" charset="0"/>
                  </a:rPr>
                  <a:t> denote the survival probability that the borrower aged </a:t>
                </a:r>
                <a14:m>
                  <m:oMath xmlns:m="http://schemas.openxmlformats.org/officeDocument/2006/math">
                    <m:r>
                      <a:rPr lang="en-US" altLang="zh-TW" i="1" dirty="0" smtClean="0">
                        <a:latin typeface="Cambria Math" panose="02040503050406030204" pitchFamily="18" charset="0"/>
                        <a:cs typeface="Times New Roman" panose="02020603050405020304" pitchFamily="18" charset="0"/>
                      </a:rPr>
                      <m:t>𝑥</m:t>
                    </m:r>
                  </m:oMath>
                </a14:m>
                <a:r>
                  <a:rPr lang="en-US" altLang="zh-TW" dirty="0">
                    <a:latin typeface="Times New Roman" panose="02020603050405020304" pitchFamily="18" charset="0"/>
                    <a:cs typeface="Times New Roman" panose="02020603050405020304" pitchFamily="18" charset="0"/>
                  </a:rPr>
                  <a:t> and survives to</a:t>
                </a:r>
              </a:p>
              <a:p>
                <a:pPr marL="0" indent="0">
                  <a:buNone/>
                </a:pPr>
                <a:r>
                  <a:rPr lang="en-US" altLang="zh-TW" dirty="0">
                    <a:latin typeface="Times New Roman" panose="02020603050405020304" pitchFamily="18" charset="0"/>
                    <a:cs typeface="Times New Roman" panose="02020603050405020304" pitchFamily="18" charset="0"/>
                  </a:rPr>
                  <a:t>age </a:t>
                </a:r>
                <a14:m>
                  <m:oMath xmlns:m="http://schemas.openxmlformats.org/officeDocument/2006/math">
                    <m:r>
                      <a:rPr lang="en-US" altLang="zh-TW" i="1" dirty="0" smtClean="0">
                        <a:latin typeface="Cambria Math" panose="02040503050406030204" pitchFamily="18" charset="0"/>
                        <a:cs typeface="Times New Roman" panose="02020603050405020304" pitchFamily="18" charset="0"/>
                      </a:rPr>
                      <m:t>𝑥</m:t>
                    </m:r>
                    <m:r>
                      <a:rPr lang="en-US" altLang="zh-TW" i="1" dirty="0" smtClean="0">
                        <a:latin typeface="Cambria Math" panose="02040503050406030204" pitchFamily="18" charset="0"/>
                        <a:cs typeface="Times New Roman" panose="02020603050405020304" pitchFamily="18" charset="0"/>
                      </a:rPr>
                      <m:t>+</m:t>
                    </m:r>
                    <m:r>
                      <a:rPr lang="en-US" altLang="zh-TW" i="1" dirty="0" smtClean="0">
                        <a:latin typeface="Cambria Math" panose="02040503050406030204" pitchFamily="18" charset="0"/>
                        <a:cs typeface="Times New Roman" panose="02020603050405020304" pitchFamily="18" charset="0"/>
                      </a:rPr>
                      <m:t>𝑡</m:t>
                    </m:r>
                    <m:r>
                      <a:rPr lang="en-US" altLang="zh-TW" i="1" dirty="0" smtClean="0">
                        <a:latin typeface="Cambria Math" panose="02040503050406030204" pitchFamily="18" charset="0"/>
                        <a:cs typeface="Times New Roman" panose="02020603050405020304" pitchFamily="18" charset="0"/>
                      </a:rPr>
                      <m:t>−1</m:t>
                    </m:r>
                  </m:oMath>
                </a14:m>
                <a:r>
                  <a:rPr lang="en-US" altLang="zh-TW" dirty="0" smtClean="0">
                    <a:latin typeface="Times New Roman" panose="02020603050405020304" pitchFamily="18" charset="0"/>
                    <a:cs typeface="Times New Roman" panose="02020603050405020304" pitchFamily="18" charset="0"/>
                  </a:rPr>
                  <a:t>, </a:t>
                </a:r>
                <a14:m>
                  <m:oMath xmlns:m="http://schemas.openxmlformats.org/officeDocument/2006/math">
                    <m:sSub>
                      <m:sSubPr>
                        <m:ctrlPr>
                          <a:rPr lang="en-US" altLang="zh-TW" i="1">
                            <a:latin typeface="Cambria Math" panose="02040503050406030204" pitchFamily="18" charset="0"/>
                            <a:cs typeface="Times New Roman" panose="02020603050405020304" pitchFamily="18" charset="0"/>
                          </a:rPr>
                        </m:ctrlPr>
                      </m:sSubPr>
                      <m:e>
                        <m:r>
                          <a:rPr lang="en-US" altLang="zh-TW" i="1">
                            <a:latin typeface="Cambria Math" panose="02040503050406030204" pitchFamily="18" charset="0"/>
                            <a:cs typeface="Times New Roman" panose="02020603050405020304" pitchFamily="18" charset="0"/>
                          </a:rPr>
                          <m:t>𝑞</m:t>
                        </m:r>
                      </m:e>
                      <m:sub>
                        <m:r>
                          <a:rPr lang="en-US" altLang="zh-TW" i="1">
                            <a:latin typeface="Cambria Math" panose="02040503050406030204" pitchFamily="18" charset="0"/>
                            <a:cs typeface="Times New Roman" panose="02020603050405020304" pitchFamily="18" charset="0"/>
                          </a:rPr>
                          <m:t>𝑥</m:t>
                        </m:r>
                        <m:r>
                          <a:rPr lang="en-US" altLang="zh-TW" i="1">
                            <a:latin typeface="Cambria Math" panose="02040503050406030204" pitchFamily="18" charset="0"/>
                            <a:cs typeface="Times New Roman" panose="02020603050405020304" pitchFamily="18" charset="0"/>
                          </a:rPr>
                          <m:t>+</m:t>
                        </m:r>
                        <m:r>
                          <a:rPr lang="en-US" altLang="zh-TW" i="1">
                            <a:latin typeface="Cambria Math" panose="02040503050406030204" pitchFamily="18" charset="0"/>
                            <a:cs typeface="Times New Roman" panose="02020603050405020304" pitchFamily="18" charset="0"/>
                          </a:rPr>
                          <m:t>𝑡</m:t>
                        </m:r>
                        <m:r>
                          <a:rPr lang="en-US" altLang="zh-TW" i="1">
                            <a:latin typeface="Cambria Math" panose="02040503050406030204" pitchFamily="18" charset="0"/>
                            <a:cs typeface="Times New Roman" panose="02020603050405020304" pitchFamily="18" charset="0"/>
                          </a:rPr>
                          <m:t>−1</m:t>
                        </m:r>
                      </m:sub>
                    </m:sSub>
                  </m:oMath>
                </a14:m>
                <a:r>
                  <a:rPr lang="en-US" altLang="zh-TW" dirty="0" smtClean="0">
                    <a:latin typeface="Times New Roman" panose="02020603050405020304" pitchFamily="18" charset="0"/>
                    <a:cs typeface="Times New Roman" panose="02020603050405020304" pitchFamily="18" charset="0"/>
                  </a:rPr>
                  <a:t> is </a:t>
                </a:r>
                <a:r>
                  <a:rPr lang="en-US" altLang="zh-TW" dirty="0">
                    <a:latin typeface="Times New Roman" panose="02020603050405020304" pitchFamily="18" charset="0"/>
                    <a:cs typeface="Times New Roman" panose="02020603050405020304" pitchFamily="18" charset="0"/>
                  </a:rPr>
                  <a:t>the probability that the borrower dies in year t.</a:t>
                </a:r>
              </a:p>
              <a:p>
                <a:pPr marL="0" indent="0">
                  <a:buNone/>
                </a:pPr>
                <a:endParaRPr lang="en-US" altLang="zh-TW" dirty="0">
                  <a:latin typeface="Times New Roman" panose="02020603050405020304" pitchFamily="18" charset="0"/>
                  <a:cs typeface="Times New Roman" panose="02020603050405020304" pitchFamily="18" charset="0"/>
                </a:endParaRPr>
              </a:p>
            </p:txBody>
          </p:sp>
        </mc:Choice>
        <mc:Fallback xmlns="">
          <p:sp>
            <p:nvSpPr>
              <p:cNvPr id="3" name="內容版面配置區 2"/>
              <p:cNvSpPr>
                <a:spLocks noGrp="1" noRot="1" noChangeAspect="1" noMove="1" noResize="1" noEditPoints="1" noAdjustHandles="1" noChangeArrowheads="1" noChangeShapeType="1" noTextEdit="1"/>
              </p:cNvSpPr>
              <p:nvPr>
                <p:ph idx="1"/>
              </p:nvPr>
            </p:nvSpPr>
            <p:spPr>
              <a:blipFill rotWithShape="0">
                <a:blip r:embed="rId3"/>
                <a:stretch>
                  <a:fillRect l="-667" t="-1504"/>
                </a:stretch>
              </a:blipFill>
            </p:spPr>
            <p:txBody>
              <a:bodyPr/>
              <a:lstStyle/>
              <a:p>
                <a:r>
                  <a:rPr lang="zh-TW" altLang="en-US">
                    <a:noFill/>
                  </a:rPr>
                  <a:t> </a:t>
                </a:r>
              </a:p>
            </p:txBody>
          </p:sp>
        </mc:Fallback>
      </mc:AlternateContent>
      <p:sp>
        <p:nvSpPr>
          <p:cNvPr id="4" name="投影片編號版面配置區 3"/>
          <p:cNvSpPr>
            <a:spLocks noGrp="1"/>
          </p:cNvSpPr>
          <p:nvPr>
            <p:ph type="sldNum" sz="quarter" idx="12"/>
          </p:nvPr>
        </p:nvSpPr>
        <p:spPr/>
        <p:txBody>
          <a:bodyPr/>
          <a:lstStyle/>
          <a:p>
            <a:fld id="{4FAB73BC-B049-4115-A692-8D63A059BFB8}" type="slidenum">
              <a:rPr lang="en-US" smtClean="0"/>
              <a:t>9</a:t>
            </a:fld>
            <a:endParaRPr lang="en-US" dirty="0"/>
          </a:p>
        </p:txBody>
      </p:sp>
    </p:spTree>
    <p:extLst>
      <p:ext uri="{BB962C8B-B14F-4D97-AF65-F5344CB8AC3E}">
        <p14:creationId xmlns:p14="http://schemas.microsoft.com/office/powerpoint/2010/main" val="26731680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刻字型">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木頭類型</Template>
  <TotalTime>131</TotalTime>
  <Words>930</Words>
  <Application>Microsoft Office PowerPoint</Application>
  <PresentationFormat>寬螢幕</PresentationFormat>
  <Paragraphs>86</Paragraphs>
  <Slides>15</Slides>
  <Notes>12</Notes>
  <HiddenSlides>0</HiddenSlides>
  <MMClips>0</MMClips>
  <ScaleCrop>false</ScaleCrop>
  <HeadingPairs>
    <vt:vector size="8" baseType="variant">
      <vt:variant>
        <vt:lpstr>使用字型</vt:lpstr>
      </vt:variant>
      <vt:variant>
        <vt:i4>9</vt:i4>
      </vt:variant>
      <vt:variant>
        <vt:lpstr>佈景主題</vt:lpstr>
      </vt:variant>
      <vt:variant>
        <vt:i4>1</vt:i4>
      </vt:variant>
      <vt:variant>
        <vt:lpstr>內嵌 OLE 伺服程式</vt:lpstr>
      </vt:variant>
      <vt:variant>
        <vt:i4>1</vt:i4>
      </vt:variant>
      <vt:variant>
        <vt:lpstr>投影片標題</vt:lpstr>
      </vt:variant>
      <vt:variant>
        <vt:i4>15</vt:i4>
      </vt:variant>
    </vt:vector>
  </HeadingPairs>
  <TitlesOfParts>
    <vt:vector size="26" baseType="lpstr">
      <vt:lpstr>微軟正黑體</vt:lpstr>
      <vt:lpstr>新細明體</vt:lpstr>
      <vt:lpstr>標楷體</vt:lpstr>
      <vt:lpstr>Calibri</vt:lpstr>
      <vt:lpstr>Cambria Math</vt:lpstr>
      <vt:lpstr>Rockwell</vt:lpstr>
      <vt:lpstr>Rockwell Condensed</vt:lpstr>
      <vt:lpstr>Times New Roman</vt:lpstr>
      <vt:lpstr>Wingdings</vt:lpstr>
      <vt:lpstr>木刻字型</vt:lpstr>
      <vt:lpstr>Microsoft 方程式編輯器 3.0</vt:lpstr>
      <vt:lpstr>Modeling the Risks  for HECM Program</vt:lpstr>
      <vt:lpstr>Review</vt:lpstr>
      <vt:lpstr>ReFinancing</vt:lpstr>
      <vt:lpstr>ReFinancing</vt:lpstr>
      <vt:lpstr>HECM</vt:lpstr>
      <vt:lpstr>HECM</vt:lpstr>
      <vt:lpstr>HECM</vt:lpstr>
      <vt:lpstr>Possible loss</vt:lpstr>
      <vt:lpstr>Possible loss</vt:lpstr>
      <vt:lpstr>Modeling Longevity risk</vt:lpstr>
      <vt:lpstr>Cbd model</vt:lpstr>
      <vt:lpstr>Parameter estimate</vt:lpstr>
      <vt:lpstr>PowerPoint 簡報</vt:lpstr>
      <vt:lpstr>Comparison</vt:lpstr>
      <vt:lpstr>PowerPoint 簡報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Modeling the Risks  for HECM Program</dc:title>
  <dc:creator>蔡沂伶</dc:creator>
  <cp:lastModifiedBy>蔡沂伶</cp:lastModifiedBy>
  <cp:revision>14</cp:revision>
  <dcterms:created xsi:type="dcterms:W3CDTF">2014-12-15T20:07:11Z</dcterms:created>
  <dcterms:modified xsi:type="dcterms:W3CDTF">2014-12-15T22:18:36Z</dcterms:modified>
</cp:coreProperties>
</file>